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</p:sldMasterIdLst>
  <p:notesMasterIdLst>
    <p:notesMasterId r:id="rId16"/>
  </p:notesMasterIdLst>
  <p:sldIdLst>
    <p:sldId id="277" r:id="rId2"/>
    <p:sldId id="292" r:id="rId3"/>
    <p:sldId id="293" r:id="rId4"/>
    <p:sldId id="298" r:id="rId5"/>
    <p:sldId id="301" r:id="rId6"/>
    <p:sldId id="297" r:id="rId7"/>
    <p:sldId id="302" r:id="rId8"/>
    <p:sldId id="294" r:id="rId9"/>
    <p:sldId id="295" r:id="rId10"/>
    <p:sldId id="300" r:id="rId11"/>
    <p:sldId id="296" r:id="rId12"/>
    <p:sldId id="303" r:id="rId13"/>
    <p:sldId id="304" r:id="rId14"/>
    <p:sldId id="305" r:id="rId15"/>
  </p:sldIdLst>
  <p:sldSz cx="9144000" cy="6858000" type="screen4x3"/>
  <p:notesSz cx="6858000" cy="9926638"/>
  <p:defaultTextStyle>
    <a:defPPr>
      <a:defRPr lang="ru-RU"/>
    </a:defPPr>
    <a:lvl1pPr marL="0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19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39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58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477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596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716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835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954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FF"/>
    <a:srgbClr val="133D27"/>
    <a:srgbClr val="64EAFC"/>
    <a:srgbClr val="00FF99"/>
    <a:srgbClr val="FFFF00"/>
    <a:srgbClr val="4476B2"/>
    <a:srgbClr val="6666FF"/>
    <a:srgbClr val="0033CC"/>
    <a:srgbClr val="F4D6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961" autoAdjust="0"/>
  </p:normalViewPr>
  <p:slideViewPr>
    <p:cSldViewPr>
      <p:cViewPr varScale="1">
        <p:scale>
          <a:sx n="79" d="100"/>
          <a:sy n="79" d="100"/>
        </p:scale>
        <p:origin x="-170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1"/>
            <a:ext cx="2971801" cy="498056"/>
          </a:xfrm>
          <a:prstGeom prst="rect">
            <a:avLst/>
          </a:prstGeom>
        </p:spPr>
        <p:txBody>
          <a:bodyPr vert="horz" lIns="92166" tIns="46081" rIns="92166" bIns="4608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6" y="11"/>
            <a:ext cx="2971801" cy="498056"/>
          </a:xfrm>
          <a:prstGeom prst="rect">
            <a:avLst/>
          </a:prstGeom>
        </p:spPr>
        <p:txBody>
          <a:bodyPr vert="horz" lIns="92166" tIns="46081" rIns="92166" bIns="46081" rtlCol="0"/>
          <a:lstStyle>
            <a:lvl1pPr algn="r">
              <a:defRPr sz="1200"/>
            </a:lvl1pPr>
          </a:lstStyle>
          <a:p>
            <a:fld id="{C931D343-E24F-442F-9E32-D065A5EBFC4B}" type="datetimeFigureOut">
              <a:rPr lang="ru-RU" smtClean="0"/>
              <a:t>03.06.2020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66" tIns="46081" rIns="92166" bIns="4608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77195"/>
            <a:ext cx="5486400" cy="3908614"/>
          </a:xfrm>
          <a:prstGeom prst="rect">
            <a:avLst/>
          </a:prstGeom>
        </p:spPr>
        <p:txBody>
          <a:bodyPr vert="horz" lIns="92166" tIns="46081" rIns="92166" bIns="46081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71801" cy="498055"/>
          </a:xfrm>
          <a:prstGeom prst="rect">
            <a:avLst/>
          </a:prstGeom>
        </p:spPr>
        <p:txBody>
          <a:bodyPr vert="horz" lIns="92166" tIns="46081" rIns="92166" bIns="4608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6" y="9428585"/>
            <a:ext cx="2971801" cy="498055"/>
          </a:xfrm>
          <a:prstGeom prst="rect">
            <a:avLst/>
          </a:prstGeom>
        </p:spPr>
        <p:txBody>
          <a:bodyPr vert="horz" lIns="92166" tIns="46081" rIns="92166" bIns="46081" rtlCol="0" anchor="b"/>
          <a:lstStyle>
            <a:lvl1pPr algn="r">
              <a:defRPr sz="1200"/>
            </a:lvl1pPr>
          </a:lstStyle>
          <a:p>
            <a:fld id="{9682C83A-9D3B-497B-A1B9-C50737D7C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0705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235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 marL="746866" indent="-287258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 marL="1149026" indent="-229805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 marL="1608640" indent="-229805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 marL="2068248" indent="-229805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527859" indent="-229805" defTabSz="104689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2987470" indent="-229805" defTabSz="104689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47081" indent="-229805" defTabSz="104689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906694" indent="-229805" defTabSz="104689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1046893" eaLnBrk="1" fontAlgn="base" hangingPunct="1">
              <a:spcBef>
                <a:spcPct val="0"/>
              </a:spcBef>
              <a:spcAft>
                <a:spcPct val="0"/>
              </a:spcAft>
            </a:pPr>
            <a:fld id="{6D8468D7-8F8A-451D-AD5C-6143CF953C14}" type="slidenum">
              <a:rPr lang="ru-RU" sz="1200">
                <a:solidFill>
                  <a:srgbClr val="000000"/>
                </a:solidFill>
                <a:latin typeface="Calibri" pitchFamily="34" charset="0"/>
              </a:rPr>
              <a:pPr defTabSz="1046893" eaLnBrk="1" fontAlgn="base" hangingPunct="1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 sz="12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00460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82C83A-9D3B-497B-A1B9-C50737D7CC5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95403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82C83A-9D3B-497B-A1B9-C50737D7CC5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95403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82C83A-9D3B-497B-A1B9-C50737D7CC53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95403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82C83A-9D3B-497B-A1B9-C50737D7CC53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95403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82C83A-9D3B-497B-A1B9-C50737D7CC53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9540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58" y="1428"/>
            <a:ext cx="9142642" cy="685561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3363691"/>
            <a:ext cx="7772400" cy="1470025"/>
          </a:xfrm>
        </p:spPr>
        <p:txBody>
          <a:bodyPr>
            <a:normAutofit/>
          </a:bodyPr>
          <a:lstStyle>
            <a:lvl1pPr>
              <a:defRPr sz="4874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371600" y="4865834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736" b="0">
                <a:solidFill>
                  <a:schemeClr val="bg1"/>
                </a:solidFill>
                <a:latin typeface="+mj-lt"/>
              </a:defRPr>
            </a:lvl1pPr>
            <a:lvl2pPr marL="445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91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37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83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290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74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20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664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7438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967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64"/>
            </a:lvl1pPr>
            <a:lvl2pPr marL="445801" indent="0">
              <a:buNone/>
              <a:defRPr sz="2736"/>
            </a:lvl2pPr>
            <a:lvl3pPr marL="891603" indent="0">
              <a:buNone/>
              <a:defRPr sz="2309"/>
            </a:lvl3pPr>
            <a:lvl4pPr marL="1337404" indent="0">
              <a:buNone/>
              <a:defRPr sz="1967"/>
            </a:lvl4pPr>
            <a:lvl5pPr marL="1783205" indent="0">
              <a:buNone/>
              <a:defRPr sz="1967"/>
            </a:lvl5pPr>
            <a:lvl6pPr marL="2229005" indent="0">
              <a:buNone/>
              <a:defRPr sz="1967"/>
            </a:lvl6pPr>
            <a:lvl7pPr marL="2674808" indent="0">
              <a:buNone/>
              <a:defRPr sz="1967"/>
            </a:lvl7pPr>
            <a:lvl8pPr marL="3120609" indent="0">
              <a:buNone/>
              <a:defRPr sz="1967"/>
            </a:lvl8pPr>
            <a:lvl9pPr marL="3566409" indent="0">
              <a:buNone/>
              <a:defRPr sz="1967"/>
            </a:lvl9pPr>
          </a:lstStyle>
          <a:p>
            <a:r>
              <a:rPr lang="ru-RU" dirty="0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368"/>
            </a:lvl1pPr>
            <a:lvl2pPr marL="445801" indent="0">
              <a:buNone/>
              <a:defRPr sz="1197"/>
            </a:lvl2pPr>
            <a:lvl3pPr marL="891603" indent="0">
              <a:buNone/>
              <a:defRPr sz="941"/>
            </a:lvl3pPr>
            <a:lvl4pPr marL="1337404" indent="0">
              <a:buNone/>
              <a:defRPr sz="855"/>
            </a:lvl4pPr>
            <a:lvl5pPr marL="1783205" indent="0">
              <a:buNone/>
              <a:defRPr sz="855"/>
            </a:lvl5pPr>
            <a:lvl6pPr marL="2229005" indent="0">
              <a:buNone/>
              <a:defRPr sz="855"/>
            </a:lvl6pPr>
            <a:lvl7pPr marL="2674808" indent="0">
              <a:buNone/>
              <a:defRPr sz="855"/>
            </a:lvl7pPr>
            <a:lvl8pPr marL="3120609" indent="0">
              <a:buNone/>
              <a:defRPr sz="855"/>
            </a:lvl8pPr>
            <a:lvl9pPr marL="3566409" indent="0">
              <a:buNone/>
              <a:defRPr sz="85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369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0207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0" y="303213"/>
            <a:ext cx="2405063" cy="645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303213"/>
            <a:ext cx="7065962" cy="64516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1139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676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59" y="1914"/>
            <a:ext cx="9142643" cy="6855616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37" y="1606873"/>
            <a:ext cx="7320689" cy="4829253"/>
          </a:xfrm>
        </p:spPr>
        <p:txBody>
          <a:bodyPr/>
          <a:lstStyle>
            <a:lvl1pPr marL="310752" indent="0">
              <a:buFontTx/>
              <a:buNone/>
              <a:defRPr b="1">
                <a:latin typeface="+mj-lt"/>
              </a:defRPr>
            </a:lvl1pPr>
            <a:lvl2pPr marL="308037" indent="2715">
              <a:defRPr>
                <a:latin typeface="+mj-lt"/>
              </a:defRPr>
            </a:lvl2pPr>
            <a:lvl3pPr marL="537369" indent="-222547">
              <a:tabLst/>
              <a:defRPr>
                <a:latin typeface="+mj-lt"/>
              </a:defRPr>
            </a:lvl3pPr>
            <a:lvl4pPr marL="0" indent="308037">
              <a:lnSpc>
                <a:spcPts val="1539"/>
              </a:lnSpc>
              <a:spcBef>
                <a:spcPts val="342"/>
              </a:spcBef>
              <a:defRPr>
                <a:latin typeface="+mj-lt"/>
              </a:defRPr>
            </a:lvl4pPr>
            <a:lvl5pPr>
              <a:lnSpc>
                <a:spcPts val="1539"/>
              </a:lnSpc>
              <a:spcBef>
                <a:spcPts val="342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926640" y="5127078"/>
            <a:ext cx="923618" cy="376853"/>
          </a:xfrm>
          <a:prstGeom prst="rect">
            <a:avLst/>
          </a:prstGeom>
          <a:noFill/>
        </p:spPr>
        <p:txBody>
          <a:bodyPr wrap="square" lIns="78164" tIns="39082" rIns="78164" bIns="39082" rtlCol="0">
            <a:noAutofit/>
          </a:bodyPr>
          <a:lstStyle/>
          <a:p>
            <a:pPr defTabSz="891603"/>
            <a:endParaRPr lang="ru-RU" sz="1796" dirty="0">
              <a:solidFill>
                <a:prstClr val="black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822635" y="501071"/>
            <a:ext cx="7337192" cy="1105803"/>
          </a:xfrm>
        </p:spPr>
        <p:txBody>
          <a:bodyPr/>
          <a:lstStyle>
            <a:lvl1pPr marL="0" marR="0" indent="0" defTabSz="89160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618"/>
            </a:lvl1pPr>
          </a:lstStyle>
          <a:p>
            <a:pPr marL="0" marR="0" lvl="0" indent="0" defTabSz="89160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104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0118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2" y="472"/>
            <a:ext cx="9142643" cy="6855616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37" y="1606873"/>
            <a:ext cx="7320689" cy="4829253"/>
          </a:xfrm>
        </p:spPr>
        <p:txBody>
          <a:bodyPr/>
          <a:lstStyle>
            <a:lvl1pPr marL="310752" indent="0">
              <a:buFontTx/>
              <a:buNone/>
              <a:defRPr b="1">
                <a:latin typeface="+mj-lt"/>
              </a:defRPr>
            </a:lvl1pPr>
            <a:lvl2pPr marL="310752" indent="0">
              <a:defRPr>
                <a:latin typeface="+mj-lt"/>
              </a:defRPr>
            </a:lvl2pPr>
            <a:lvl3pPr marL="537369" indent="-222547">
              <a:defRPr>
                <a:latin typeface="+mj-lt"/>
              </a:defRPr>
            </a:lvl3pPr>
            <a:lvl4pPr marL="0" indent="308037">
              <a:defRPr>
                <a:latin typeface="+mj-lt"/>
              </a:defRPr>
            </a:lvl4pPr>
            <a:lvl5pPr marL="1226720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821926" y="501071"/>
            <a:ext cx="7337901" cy="1105803"/>
          </a:xfrm>
        </p:spPr>
        <p:txBody>
          <a:bodyPr/>
          <a:lstStyle>
            <a:lvl1pPr marL="0" marR="0" indent="0" defTabSz="89160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618"/>
            </a:lvl1pPr>
          </a:lstStyle>
          <a:p>
            <a:pPr marL="0" marR="0" lvl="0" indent="0" defTabSz="89160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104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662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2" y="2"/>
            <a:ext cx="9142643" cy="685561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7" y="1012506"/>
            <a:ext cx="7320689" cy="2024630"/>
          </a:xfrm>
        </p:spPr>
        <p:txBody>
          <a:bodyPr anchor="t"/>
          <a:lstStyle>
            <a:lvl1pPr algn="l">
              <a:defRPr sz="3933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37" y="3429720"/>
            <a:ext cx="7320689" cy="3006404"/>
          </a:xfrm>
        </p:spPr>
        <p:txBody>
          <a:bodyPr anchor="t"/>
          <a:lstStyle>
            <a:lvl1pPr marL="0" indent="0">
              <a:buNone/>
              <a:defRPr sz="1967">
                <a:solidFill>
                  <a:schemeClr val="tx1">
                    <a:tint val="75000"/>
                  </a:schemeClr>
                </a:solidFill>
              </a:defRPr>
            </a:lvl1pPr>
            <a:lvl2pPr marL="445801" indent="0">
              <a:buNone/>
              <a:defRPr sz="1796">
                <a:solidFill>
                  <a:schemeClr val="tx1">
                    <a:tint val="75000"/>
                  </a:schemeClr>
                </a:solidFill>
              </a:defRPr>
            </a:lvl2pPr>
            <a:lvl3pPr marL="891603" indent="0">
              <a:buNone/>
              <a:defRPr sz="1539">
                <a:solidFill>
                  <a:schemeClr val="tx1">
                    <a:tint val="75000"/>
                  </a:schemeClr>
                </a:solidFill>
              </a:defRPr>
            </a:lvl3pPr>
            <a:lvl4pPr marL="1337404" indent="0">
              <a:buNone/>
              <a:defRPr sz="1368">
                <a:solidFill>
                  <a:schemeClr val="tx1">
                    <a:tint val="75000"/>
                  </a:schemeClr>
                </a:solidFill>
              </a:defRPr>
            </a:lvl4pPr>
            <a:lvl5pPr marL="1783205" indent="0">
              <a:buNone/>
              <a:defRPr sz="1368">
                <a:solidFill>
                  <a:schemeClr val="tx1">
                    <a:tint val="75000"/>
                  </a:schemeClr>
                </a:solidFill>
              </a:defRPr>
            </a:lvl5pPr>
            <a:lvl6pPr marL="2229005" indent="0">
              <a:buNone/>
              <a:defRPr sz="1368">
                <a:solidFill>
                  <a:schemeClr val="tx1">
                    <a:tint val="75000"/>
                  </a:schemeClr>
                </a:solidFill>
              </a:defRPr>
            </a:lvl6pPr>
            <a:lvl7pPr marL="2674808" indent="0">
              <a:buNone/>
              <a:defRPr sz="1368">
                <a:solidFill>
                  <a:schemeClr val="tx1">
                    <a:tint val="75000"/>
                  </a:schemeClr>
                </a:solidFill>
              </a:defRPr>
            </a:lvl7pPr>
            <a:lvl8pPr marL="3120609" indent="0">
              <a:buNone/>
              <a:defRPr sz="1368">
                <a:solidFill>
                  <a:schemeClr val="tx1">
                    <a:tint val="75000"/>
                  </a:schemeClr>
                </a:solidFill>
              </a:defRPr>
            </a:lvl8pPr>
            <a:lvl9pPr marL="3566409" indent="0">
              <a:buNone/>
              <a:defRPr sz="136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6552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59" y="1914"/>
            <a:ext cx="9142643" cy="685561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501068"/>
            <a:ext cx="7337192" cy="1105804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22635" y="1606871"/>
            <a:ext cx="3620764" cy="4695797"/>
          </a:xfrm>
        </p:spPr>
        <p:txBody>
          <a:bodyPr/>
          <a:lstStyle>
            <a:lvl1pPr>
              <a:defRPr sz="2736"/>
            </a:lvl1pPr>
            <a:lvl2pPr>
              <a:defRPr sz="2309"/>
            </a:lvl2pPr>
            <a:lvl3pPr>
              <a:defRPr sz="1967"/>
            </a:lvl3pPr>
            <a:lvl4pPr>
              <a:defRPr sz="1796"/>
            </a:lvl4pPr>
            <a:lvl5pPr>
              <a:defRPr sz="1796"/>
            </a:lvl5pPr>
            <a:lvl6pPr>
              <a:defRPr sz="1796"/>
            </a:lvl6pPr>
            <a:lvl7pPr>
              <a:defRPr sz="1796"/>
            </a:lvl7pPr>
            <a:lvl8pPr>
              <a:defRPr sz="1796"/>
            </a:lvl8pPr>
            <a:lvl9pPr>
              <a:defRPr sz="1796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14931" y="1606871"/>
            <a:ext cx="3644897" cy="4695797"/>
          </a:xfrm>
        </p:spPr>
        <p:txBody>
          <a:bodyPr/>
          <a:lstStyle>
            <a:lvl1pPr>
              <a:defRPr sz="2736"/>
            </a:lvl1pPr>
            <a:lvl2pPr>
              <a:defRPr sz="2309"/>
            </a:lvl2pPr>
            <a:lvl3pPr>
              <a:defRPr sz="1967"/>
            </a:lvl3pPr>
            <a:lvl4pPr>
              <a:defRPr sz="1796"/>
            </a:lvl4pPr>
            <a:lvl5pPr>
              <a:defRPr sz="1796"/>
            </a:lvl5pPr>
            <a:lvl6pPr>
              <a:defRPr sz="1796"/>
            </a:lvl6pPr>
            <a:lvl7pPr>
              <a:defRPr sz="1796"/>
            </a:lvl7pPr>
            <a:lvl8pPr>
              <a:defRPr sz="1796"/>
            </a:lvl8pPr>
            <a:lvl9pPr>
              <a:defRPr sz="1796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476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501067"/>
            <a:ext cx="7864166" cy="1105804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36" y="1606871"/>
            <a:ext cx="3674753" cy="568003"/>
          </a:xfrm>
        </p:spPr>
        <p:txBody>
          <a:bodyPr anchor="b"/>
          <a:lstStyle>
            <a:lvl1pPr marL="0" indent="0">
              <a:buNone/>
              <a:defRPr sz="2309" b="1"/>
            </a:lvl1pPr>
            <a:lvl2pPr marL="445801" indent="0">
              <a:buNone/>
              <a:defRPr sz="1967" b="1"/>
            </a:lvl2pPr>
            <a:lvl3pPr marL="891603" indent="0">
              <a:buNone/>
              <a:defRPr sz="1796" b="1"/>
            </a:lvl3pPr>
            <a:lvl4pPr marL="1337404" indent="0">
              <a:buNone/>
              <a:defRPr sz="1539" b="1"/>
            </a:lvl4pPr>
            <a:lvl5pPr marL="1783205" indent="0">
              <a:buNone/>
              <a:defRPr sz="1539" b="1"/>
            </a:lvl5pPr>
            <a:lvl6pPr marL="2229005" indent="0">
              <a:buNone/>
              <a:defRPr sz="1539" b="1"/>
            </a:lvl6pPr>
            <a:lvl7pPr marL="2674808" indent="0">
              <a:buNone/>
              <a:defRPr sz="1539" b="1"/>
            </a:lvl7pPr>
            <a:lvl8pPr marL="3120609" indent="0">
              <a:buNone/>
              <a:defRPr sz="1539" b="1"/>
            </a:lvl8pPr>
            <a:lvl9pPr marL="3566409" indent="0">
              <a:buNone/>
              <a:defRPr sz="1539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636" y="2174876"/>
            <a:ext cx="3674753" cy="4261248"/>
          </a:xfrm>
        </p:spPr>
        <p:txBody>
          <a:bodyPr/>
          <a:lstStyle>
            <a:lvl1pPr>
              <a:defRPr sz="2309"/>
            </a:lvl1pPr>
            <a:lvl2pPr>
              <a:defRPr sz="1967"/>
            </a:lvl2pPr>
            <a:lvl3pPr>
              <a:defRPr sz="1796"/>
            </a:lvl3pPr>
            <a:lvl4pPr>
              <a:defRPr sz="1539"/>
            </a:lvl4pPr>
            <a:lvl5pPr>
              <a:defRPr sz="1539"/>
            </a:lvl5pPr>
            <a:lvl6pPr>
              <a:defRPr sz="1539"/>
            </a:lvl6pPr>
            <a:lvl7pPr>
              <a:defRPr sz="1539"/>
            </a:lvl7pPr>
            <a:lvl8pPr>
              <a:defRPr sz="1539"/>
            </a:lvl8pPr>
            <a:lvl9pPr>
              <a:defRPr sz="1539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03" y="1606871"/>
            <a:ext cx="3587825" cy="568003"/>
          </a:xfrm>
        </p:spPr>
        <p:txBody>
          <a:bodyPr anchor="b"/>
          <a:lstStyle>
            <a:lvl1pPr marL="0" indent="0">
              <a:buNone/>
              <a:defRPr sz="2309" b="1"/>
            </a:lvl1pPr>
            <a:lvl2pPr marL="445801" indent="0">
              <a:buNone/>
              <a:defRPr sz="1967" b="1"/>
            </a:lvl2pPr>
            <a:lvl3pPr marL="891603" indent="0">
              <a:buNone/>
              <a:defRPr sz="1796" b="1"/>
            </a:lvl3pPr>
            <a:lvl4pPr marL="1337404" indent="0">
              <a:buNone/>
              <a:defRPr sz="1539" b="1"/>
            </a:lvl4pPr>
            <a:lvl5pPr marL="1783205" indent="0">
              <a:buNone/>
              <a:defRPr sz="1539" b="1"/>
            </a:lvl5pPr>
            <a:lvl6pPr marL="2229005" indent="0">
              <a:buNone/>
              <a:defRPr sz="1539" b="1"/>
            </a:lvl6pPr>
            <a:lvl7pPr marL="2674808" indent="0">
              <a:buNone/>
              <a:defRPr sz="1539" b="1"/>
            </a:lvl7pPr>
            <a:lvl8pPr marL="3120609" indent="0">
              <a:buNone/>
              <a:defRPr sz="1539" b="1"/>
            </a:lvl8pPr>
            <a:lvl9pPr marL="3566409" indent="0">
              <a:buNone/>
              <a:defRPr sz="1539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03" y="2188098"/>
            <a:ext cx="3587825" cy="4248026"/>
          </a:xfrm>
        </p:spPr>
        <p:txBody>
          <a:bodyPr/>
          <a:lstStyle>
            <a:lvl1pPr>
              <a:defRPr sz="2309"/>
            </a:lvl1pPr>
            <a:lvl2pPr>
              <a:defRPr sz="1967"/>
            </a:lvl2pPr>
            <a:lvl3pPr>
              <a:defRPr sz="1796"/>
            </a:lvl3pPr>
            <a:lvl4pPr>
              <a:defRPr sz="1539"/>
            </a:lvl4pPr>
            <a:lvl5pPr>
              <a:defRPr sz="1539"/>
            </a:lvl5pPr>
            <a:lvl6pPr>
              <a:defRPr sz="1539"/>
            </a:lvl6pPr>
            <a:lvl7pPr>
              <a:defRPr sz="1539"/>
            </a:lvl7pPr>
            <a:lvl8pPr>
              <a:defRPr sz="1539"/>
            </a:lvl8pPr>
            <a:lvl9pPr>
              <a:defRPr sz="1539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274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59" y="1914"/>
            <a:ext cx="9142643" cy="685561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501068"/>
            <a:ext cx="7864166" cy="1105804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110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191048" y="5872591"/>
            <a:ext cx="567428" cy="653106"/>
          </a:xfrm>
          <a:prstGeom prst="rect">
            <a:avLst/>
          </a:prstGeom>
        </p:spPr>
        <p:txBody>
          <a:bodyPr vert="horz" lIns="104269" tIns="52135" rIns="104269" bIns="52135" rtlCol="0" anchor="ctr">
            <a:normAutofit/>
          </a:bodyPr>
          <a:lstStyle>
            <a:lvl1pPr algn="ctr">
              <a:defRPr sz="2309" i="0">
                <a:solidFill>
                  <a:schemeClr val="bg1"/>
                </a:solidFill>
                <a:latin typeface="+mj-lt"/>
              </a:defRPr>
            </a:lvl1pPr>
          </a:lstStyle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1951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3" y="273050"/>
            <a:ext cx="3008313" cy="1162050"/>
          </a:xfrm>
        </p:spPr>
        <p:txBody>
          <a:bodyPr anchor="b"/>
          <a:lstStyle>
            <a:lvl1pPr algn="l">
              <a:defRPr sz="1967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164"/>
            </a:lvl1pPr>
            <a:lvl2pPr>
              <a:defRPr sz="2736"/>
            </a:lvl2pPr>
            <a:lvl3pPr>
              <a:defRPr sz="2309"/>
            </a:lvl3pPr>
            <a:lvl4pPr>
              <a:defRPr sz="1967"/>
            </a:lvl4pPr>
            <a:lvl5pPr>
              <a:defRPr sz="1967"/>
            </a:lvl5pPr>
            <a:lvl6pPr>
              <a:defRPr sz="1967"/>
            </a:lvl6pPr>
            <a:lvl7pPr>
              <a:defRPr sz="1967"/>
            </a:lvl7pPr>
            <a:lvl8pPr>
              <a:defRPr sz="1967"/>
            </a:lvl8pPr>
            <a:lvl9pPr>
              <a:defRPr sz="1967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3" y="1435100"/>
            <a:ext cx="3008313" cy="4691063"/>
          </a:xfrm>
        </p:spPr>
        <p:txBody>
          <a:bodyPr/>
          <a:lstStyle>
            <a:lvl1pPr marL="0" indent="0">
              <a:buNone/>
              <a:defRPr sz="1368"/>
            </a:lvl1pPr>
            <a:lvl2pPr marL="445801" indent="0">
              <a:buNone/>
              <a:defRPr sz="1197"/>
            </a:lvl2pPr>
            <a:lvl3pPr marL="891603" indent="0">
              <a:buNone/>
              <a:defRPr sz="941"/>
            </a:lvl3pPr>
            <a:lvl4pPr marL="1337404" indent="0">
              <a:buNone/>
              <a:defRPr sz="855"/>
            </a:lvl4pPr>
            <a:lvl5pPr marL="1783205" indent="0">
              <a:buNone/>
              <a:defRPr sz="855"/>
            </a:lvl5pPr>
            <a:lvl6pPr marL="2229005" indent="0">
              <a:buNone/>
              <a:defRPr sz="855"/>
            </a:lvl6pPr>
            <a:lvl7pPr marL="2674808" indent="0">
              <a:buNone/>
              <a:defRPr sz="855"/>
            </a:lvl7pPr>
            <a:lvl8pPr marL="3120609" indent="0">
              <a:buNone/>
              <a:defRPr sz="855"/>
            </a:lvl8pPr>
            <a:lvl9pPr marL="3566409" indent="0">
              <a:buNone/>
              <a:defRPr sz="85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5580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955" y="490023"/>
            <a:ext cx="7343873" cy="1110281"/>
          </a:xfrm>
          <a:prstGeom prst="rect">
            <a:avLst/>
          </a:prstGeom>
        </p:spPr>
        <p:txBody>
          <a:bodyPr vert="horz" lIns="104269" tIns="52135" rIns="104269" bIns="52135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5955" y="1600200"/>
            <a:ext cx="7343873" cy="4835924"/>
          </a:xfrm>
          <a:prstGeom prst="rect">
            <a:avLst/>
          </a:prstGeom>
        </p:spPr>
        <p:txBody>
          <a:bodyPr vert="horz" lIns="104269" tIns="52135" rIns="104269" bIns="52135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6356353"/>
            <a:ext cx="2133600" cy="365125"/>
          </a:xfrm>
          <a:prstGeom prst="rect">
            <a:avLst/>
          </a:prstGeom>
        </p:spPr>
        <p:txBody>
          <a:bodyPr vert="horz" lIns="104269" tIns="52135" rIns="104269" bIns="52135" rtlCol="0" anchor="ctr"/>
          <a:lstStyle>
            <a:lvl1pPr algn="l">
              <a:defRPr sz="11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91603"/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3" y="6356353"/>
            <a:ext cx="2895600" cy="365125"/>
          </a:xfrm>
          <a:prstGeom prst="rect">
            <a:avLst/>
          </a:prstGeom>
        </p:spPr>
        <p:txBody>
          <a:bodyPr vert="horz" lIns="104269" tIns="52135" rIns="104269" bIns="52135" rtlCol="0" anchor="ctr"/>
          <a:lstStyle>
            <a:lvl1pPr algn="ctr">
              <a:defRPr sz="11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91603"/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24083" y="6041425"/>
            <a:ext cx="619711" cy="631834"/>
          </a:xfrm>
          <a:prstGeom prst="rect">
            <a:avLst/>
          </a:prstGeom>
        </p:spPr>
        <p:txBody>
          <a:bodyPr vert="horz" lIns="104269" tIns="52135" rIns="104269" bIns="52135" rtlCol="0" anchor="ctr">
            <a:normAutofit/>
          </a:bodyPr>
          <a:lstStyle>
            <a:lvl1pPr algn="ctr">
              <a:lnSpc>
                <a:spcPts val="2052"/>
              </a:lnSpc>
              <a:defRPr sz="2309">
                <a:solidFill>
                  <a:schemeClr val="bg1"/>
                </a:solidFill>
              </a:defRPr>
            </a:lvl1pPr>
          </a:lstStyle>
          <a:p>
            <a:pPr defTabSz="891603"/>
            <a:fld id="{E20E89E6-FE54-4E13-859C-1FA908D70D39}" type="slidenum">
              <a:rPr lang="ru-RU" smtClean="0">
                <a:solidFill>
                  <a:prstClr val="white"/>
                </a:solidFill>
              </a:rPr>
              <a:pPr defTabSz="891603"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827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</p:sldLayoutIdLst>
  <p:hf hdr="0" ftr="0" dt="0"/>
  <p:txStyles>
    <p:titleStyle>
      <a:lvl1pPr algn="l" defTabSz="891603" rtl="0" eaLnBrk="1" latinLnBrk="0" hangingPunct="1">
        <a:lnSpc>
          <a:spcPts val="4445"/>
        </a:lnSpc>
        <a:spcBef>
          <a:spcPct val="0"/>
        </a:spcBef>
        <a:buNone/>
        <a:defRPr sz="3591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310752" indent="0" algn="l" defTabSz="891603" rtl="0" eaLnBrk="1" latinLnBrk="0" hangingPunct="1">
        <a:spcBef>
          <a:spcPct val="20000"/>
        </a:spcBef>
        <a:buFont typeface="+mj-lt"/>
        <a:buNone/>
        <a:defRPr sz="3164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310752" indent="0" algn="l" defTabSz="891603" rtl="0" eaLnBrk="1" latinLnBrk="0" hangingPunct="1">
        <a:spcBef>
          <a:spcPct val="20000"/>
        </a:spcBef>
        <a:buFont typeface="Arial" pitchFamily="34" charset="0"/>
        <a:buNone/>
        <a:defRPr sz="2052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609290" indent="-222547" algn="l" defTabSz="891603" rtl="0" eaLnBrk="1" latinLnBrk="0" hangingPunct="1">
        <a:spcBef>
          <a:spcPct val="20000"/>
        </a:spcBef>
        <a:buFont typeface="Arial" pitchFamily="34" charset="0"/>
        <a:buChar char="•"/>
        <a:defRPr sz="2052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308037" algn="just" defTabSz="891603" rtl="0" eaLnBrk="1" latinLnBrk="0" hangingPunct="1">
        <a:lnSpc>
          <a:spcPts val="1539"/>
        </a:lnSpc>
        <a:spcBef>
          <a:spcPts val="342"/>
        </a:spcBef>
        <a:buFont typeface="Arial" pitchFamily="34" charset="0"/>
        <a:buNone/>
        <a:tabLst/>
        <a:defRPr sz="1368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226720" indent="0" algn="l" defTabSz="891603" rtl="0" eaLnBrk="1" latinLnBrk="0" hangingPunct="1">
        <a:lnSpc>
          <a:spcPts val="1539"/>
        </a:lnSpc>
        <a:spcBef>
          <a:spcPts val="342"/>
        </a:spcBef>
        <a:buFont typeface="Arial" pitchFamily="34" charset="0"/>
        <a:buNone/>
        <a:defRPr sz="1197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451907" indent="-222901" algn="l" defTabSz="891603" rtl="0" eaLnBrk="1" latinLnBrk="0" hangingPunct="1">
        <a:spcBef>
          <a:spcPct val="20000"/>
        </a:spcBef>
        <a:buFont typeface="Arial" pitchFamily="34" charset="0"/>
        <a:buChar char="•"/>
        <a:defRPr sz="1967" kern="1200">
          <a:solidFill>
            <a:schemeClr val="tx1"/>
          </a:solidFill>
          <a:latin typeface="+mn-lt"/>
          <a:ea typeface="+mn-ea"/>
          <a:cs typeface="+mn-cs"/>
        </a:defRPr>
      </a:lvl6pPr>
      <a:lvl7pPr marL="2897707" indent="-222901" algn="l" defTabSz="891603" rtl="0" eaLnBrk="1" latinLnBrk="0" hangingPunct="1">
        <a:spcBef>
          <a:spcPct val="20000"/>
        </a:spcBef>
        <a:buFont typeface="Arial" pitchFamily="34" charset="0"/>
        <a:buChar char="•"/>
        <a:defRPr sz="1967" kern="1200">
          <a:solidFill>
            <a:schemeClr val="tx1"/>
          </a:solidFill>
          <a:latin typeface="+mn-lt"/>
          <a:ea typeface="+mn-ea"/>
          <a:cs typeface="+mn-cs"/>
        </a:defRPr>
      </a:lvl7pPr>
      <a:lvl8pPr marL="3343509" indent="-222901" algn="l" defTabSz="891603" rtl="0" eaLnBrk="1" latinLnBrk="0" hangingPunct="1">
        <a:spcBef>
          <a:spcPct val="20000"/>
        </a:spcBef>
        <a:buFont typeface="Arial" pitchFamily="34" charset="0"/>
        <a:buChar char="•"/>
        <a:defRPr sz="1967" kern="1200">
          <a:solidFill>
            <a:schemeClr val="tx1"/>
          </a:solidFill>
          <a:latin typeface="+mn-lt"/>
          <a:ea typeface="+mn-ea"/>
          <a:cs typeface="+mn-cs"/>
        </a:defRPr>
      </a:lvl8pPr>
      <a:lvl9pPr marL="3789311" indent="-222901" algn="l" defTabSz="891603" rtl="0" eaLnBrk="1" latinLnBrk="0" hangingPunct="1">
        <a:spcBef>
          <a:spcPct val="20000"/>
        </a:spcBef>
        <a:buFont typeface="Arial" pitchFamily="34" charset="0"/>
        <a:buChar char="•"/>
        <a:defRPr sz="19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91603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1pPr>
      <a:lvl2pPr marL="445801" algn="l" defTabSz="891603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2pPr>
      <a:lvl3pPr marL="891603" algn="l" defTabSz="891603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3pPr>
      <a:lvl4pPr marL="1337404" algn="l" defTabSz="891603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4pPr>
      <a:lvl5pPr marL="1783205" algn="l" defTabSz="891603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5pPr>
      <a:lvl6pPr marL="2229005" algn="l" defTabSz="891603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6pPr>
      <a:lvl7pPr marL="2674808" algn="l" defTabSz="891603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7pPr>
      <a:lvl8pPr marL="3120609" algn="l" defTabSz="891603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8pPr>
      <a:lvl9pPr marL="3566409" algn="l" defTabSz="891603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6D8475980ACA107CD4B98CA4AE092DEFBC7B36C84F2A79A84D97792DECB7CB8B1A382FF74049FD0B17A3CB9C4A5419926824906E8DAFEE36j7C6G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hyperlink" Target="consultantplus://offline/ref=55AE6A78F1060993EF0F88CBC4E90A3B1CB35F419B56F8FD3D830FAF8A810615A1A87480688B86CE1CBDD014EE21L9H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5EC99E3394B7A846306C6A296294619D62DD24381491D3D0DD189ADDE255D600A40DD948C48C24DB3C33FA808EC801A9DB6887B8B5FBQAM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4"/>
          <p:cNvSpPr txBox="1">
            <a:spLocks noChangeArrowheads="1"/>
          </p:cNvSpPr>
          <p:nvPr/>
        </p:nvSpPr>
        <p:spPr bwMode="auto">
          <a:xfrm>
            <a:off x="1980633" y="2420888"/>
            <a:ext cx="5240956" cy="448273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8177" tIns="39089" rIns="78177" bIns="39089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382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382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382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382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891603" eaLnBrk="1" hangingPunct="1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cs typeface="Arial" pitchFamily="34" charset="0"/>
              </a:rPr>
              <a:t>Федеральная налоговая служба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11" name="TextBox 42"/>
          <p:cNvSpPr txBox="1">
            <a:spLocks noChangeArrowheads="1"/>
          </p:cNvSpPr>
          <p:nvPr/>
        </p:nvSpPr>
        <p:spPr bwMode="auto">
          <a:xfrm>
            <a:off x="1518332" y="3741555"/>
            <a:ext cx="6264696" cy="1556269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8177" tIns="39089" rIns="78177" bIns="39089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382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382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382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382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891603" eaLnBrk="1" hangingPunct="1"/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«Особенности применения нового режима для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самозанятых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 граждан «Налог на профессиональный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доход</a:t>
            </a:r>
          </a:p>
          <a:p>
            <a:pPr algn="ctr" defTabSz="891603" eaLnBrk="1" hangingPunct="1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(далее – </a:t>
            </a:r>
            <a:r>
              <a:rPr lang="ru-RU" sz="2000" b="1" dirty="0" err="1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самозанятые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, </a:t>
            </a:r>
            <a:r>
              <a:rPr lang="ru-RU" sz="2000" b="1" dirty="0" err="1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НПД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)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»»</a:t>
            </a:r>
          </a:p>
        </p:txBody>
      </p:sp>
      <p:pic>
        <p:nvPicPr>
          <p:cNvPr id="10243" name="Рисунок 6" descr="C:\Users\panova_ea\Desktop\ФНС\Новая папка\word\jpg\true-logo-FN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3" y="320884"/>
            <a:ext cx="1786415" cy="1770877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2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9332" y="4704356"/>
            <a:ext cx="485979" cy="1831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7"/>
          <p:cNvSpPr txBox="1">
            <a:spLocks noChangeArrowheads="1"/>
          </p:cNvSpPr>
          <p:nvPr/>
        </p:nvSpPr>
        <p:spPr bwMode="auto">
          <a:xfrm>
            <a:off x="107505" y="5445224"/>
            <a:ext cx="8361828" cy="923330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159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159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159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159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defTabSz="104268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18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Докладчик: Старший государственный налоговый инспектор отдела</a:t>
            </a:r>
            <a:r>
              <a:rPr lang="ru-RU" altLang="ru-RU" sz="18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altLang="ru-RU" sz="18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налогообложения юридических лиц </a:t>
            </a:r>
            <a:r>
              <a:rPr lang="ru-RU" altLang="ru-RU" sz="18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УФНС </a:t>
            </a:r>
            <a:r>
              <a:rPr lang="ru-RU" altLang="ru-RU" sz="18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России по Удмуртской Республике </a:t>
            </a:r>
            <a:r>
              <a:rPr lang="ru-RU" altLang="ru-RU" sz="1800" b="1" dirty="0" err="1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Шиляева</a:t>
            </a:r>
            <a:r>
              <a:rPr lang="ru-RU" altLang="ru-RU" sz="18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 И. Л.</a:t>
            </a:r>
            <a:endParaRPr lang="ru-RU" altLang="ru-RU" sz="1800" b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1200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847781"/>
            <a:ext cx="8280919" cy="4829253"/>
          </a:xfrm>
        </p:spPr>
        <p:txBody>
          <a:bodyPr>
            <a:noAutofit/>
          </a:bodyPr>
          <a:lstStyle/>
          <a:p>
            <a:pPr algn="ctr"/>
            <a:r>
              <a:rPr lang="ru-RU" sz="2400" u="sng" dirty="0" smtClean="0">
                <a:solidFill>
                  <a:schemeClr val="tx1"/>
                </a:solidFill>
              </a:rPr>
              <a:t>В чеке должны быть указаны следующие реквизиты:</a:t>
            </a:r>
            <a:endParaRPr lang="ru-RU" sz="2400" u="sng" dirty="0">
              <a:solidFill>
                <a:schemeClr val="tx1"/>
              </a:solidFill>
            </a:endParaRPr>
          </a:p>
          <a:p>
            <a:r>
              <a:rPr lang="ru-RU" sz="1600" dirty="0"/>
              <a:t>1) </a:t>
            </a:r>
            <a:r>
              <a:rPr lang="ru-RU" sz="1600" dirty="0">
                <a:solidFill>
                  <a:schemeClr val="tx1"/>
                </a:solidFill>
              </a:rPr>
              <a:t>наименование документа;</a:t>
            </a:r>
          </a:p>
          <a:p>
            <a:r>
              <a:rPr lang="ru-RU" sz="1600" dirty="0"/>
              <a:t>2) </a:t>
            </a:r>
            <a:r>
              <a:rPr lang="ru-RU" sz="1600" dirty="0">
                <a:solidFill>
                  <a:schemeClr val="tx1"/>
                </a:solidFill>
              </a:rPr>
              <a:t>дата и время осуществления расчета;</a:t>
            </a:r>
          </a:p>
          <a:p>
            <a:r>
              <a:rPr lang="ru-RU" sz="1600" dirty="0"/>
              <a:t>3) </a:t>
            </a:r>
            <a:r>
              <a:rPr lang="ru-RU" sz="1600" dirty="0" smtClean="0">
                <a:solidFill>
                  <a:schemeClr val="tx1"/>
                </a:solidFill>
              </a:rPr>
              <a:t>ФИО </a:t>
            </a:r>
            <a:r>
              <a:rPr lang="ru-RU" sz="1600" dirty="0" err="1" smtClean="0">
                <a:solidFill>
                  <a:schemeClr val="tx1"/>
                </a:solidFill>
              </a:rPr>
              <a:t>самозанятого</a:t>
            </a:r>
            <a:r>
              <a:rPr lang="ru-RU" sz="1600" dirty="0" smtClean="0">
                <a:solidFill>
                  <a:schemeClr val="tx1"/>
                </a:solidFill>
              </a:rPr>
              <a:t>;</a:t>
            </a:r>
            <a:endParaRPr lang="ru-RU" sz="1600" dirty="0">
              <a:solidFill>
                <a:schemeClr val="tx1"/>
              </a:solidFill>
            </a:endParaRPr>
          </a:p>
          <a:p>
            <a:r>
              <a:rPr lang="ru-RU" sz="1600" dirty="0"/>
              <a:t>4) </a:t>
            </a:r>
            <a:r>
              <a:rPr lang="ru-RU" sz="1600" dirty="0" smtClean="0">
                <a:solidFill>
                  <a:schemeClr val="tx1"/>
                </a:solidFill>
              </a:rPr>
              <a:t>ИНН </a:t>
            </a:r>
            <a:r>
              <a:rPr lang="ru-RU" sz="1600" dirty="0" err="1" smtClean="0">
                <a:solidFill>
                  <a:schemeClr val="tx1"/>
                </a:solidFill>
              </a:rPr>
              <a:t>самозанятого</a:t>
            </a:r>
            <a:r>
              <a:rPr lang="ru-RU" sz="1600" dirty="0" smtClean="0">
                <a:solidFill>
                  <a:schemeClr val="tx1"/>
                </a:solidFill>
              </a:rPr>
              <a:t>;</a:t>
            </a:r>
            <a:endParaRPr lang="ru-RU" sz="1600" dirty="0">
              <a:solidFill>
                <a:schemeClr val="tx1"/>
              </a:solidFill>
            </a:endParaRPr>
          </a:p>
          <a:p>
            <a:r>
              <a:rPr lang="ru-RU" sz="1600" dirty="0"/>
              <a:t>5) </a:t>
            </a:r>
            <a:r>
              <a:rPr lang="ru-RU" sz="1600" dirty="0">
                <a:solidFill>
                  <a:schemeClr val="tx1"/>
                </a:solidFill>
              </a:rPr>
              <a:t>указание на применение специального налогового режима </a:t>
            </a:r>
            <a:r>
              <a:rPr lang="ru-RU" sz="1600" dirty="0" smtClean="0">
                <a:solidFill>
                  <a:schemeClr val="tx1"/>
                </a:solidFill>
              </a:rPr>
              <a:t>«</a:t>
            </a:r>
            <a:r>
              <a:rPr lang="ru-RU" sz="1600" dirty="0" err="1" smtClean="0">
                <a:solidFill>
                  <a:schemeClr val="tx1"/>
                </a:solidFill>
              </a:rPr>
              <a:t>НПД</a:t>
            </a:r>
            <a:r>
              <a:rPr lang="ru-RU" sz="1600" dirty="0" smtClean="0">
                <a:solidFill>
                  <a:schemeClr val="tx1"/>
                </a:solidFill>
              </a:rPr>
              <a:t>»;</a:t>
            </a:r>
            <a:endParaRPr lang="ru-RU" sz="1600" dirty="0">
              <a:solidFill>
                <a:schemeClr val="tx1"/>
              </a:solidFill>
            </a:endParaRPr>
          </a:p>
          <a:p>
            <a:r>
              <a:rPr lang="ru-RU" sz="1600" dirty="0"/>
              <a:t>6) </a:t>
            </a:r>
            <a:r>
              <a:rPr lang="ru-RU" sz="1600" dirty="0">
                <a:solidFill>
                  <a:schemeClr val="tx1"/>
                </a:solidFill>
              </a:rPr>
              <a:t>наименования реализуемых товаров, выполненных работ, оказанных услуг;</a:t>
            </a:r>
          </a:p>
          <a:p>
            <a:r>
              <a:rPr lang="ru-RU" sz="1600" dirty="0"/>
              <a:t>7) </a:t>
            </a:r>
            <a:r>
              <a:rPr lang="ru-RU" sz="1600" dirty="0">
                <a:solidFill>
                  <a:schemeClr val="tx1"/>
                </a:solidFill>
              </a:rPr>
              <a:t>сумма расчетов;</a:t>
            </a:r>
          </a:p>
          <a:p>
            <a:r>
              <a:rPr lang="ru-RU" sz="1600" dirty="0"/>
              <a:t>8) </a:t>
            </a:r>
            <a:r>
              <a:rPr lang="ru-RU" sz="1600" dirty="0" smtClean="0">
                <a:solidFill>
                  <a:schemeClr val="tx1"/>
                </a:solidFill>
              </a:rPr>
              <a:t>ИНН ЮЛ или ИП </a:t>
            </a:r>
            <a:r>
              <a:rPr lang="ru-RU" sz="1600" dirty="0">
                <a:solidFill>
                  <a:schemeClr val="tx1"/>
                </a:solidFill>
              </a:rPr>
              <a:t>- покупателя (заказчика) товаров (работ, услуг, имущественных прав) </a:t>
            </a:r>
            <a:r>
              <a:rPr lang="ru-RU" sz="1600" b="0" dirty="0" smtClean="0">
                <a:solidFill>
                  <a:schemeClr val="tx1"/>
                </a:solidFill>
              </a:rPr>
              <a:t>(в </a:t>
            </a:r>
            <a:r>
              <a:rPr lang="ru-RU" sz="1600" b="0" dirty="0">
                <a:solidFill>
                  <a:schemeClr val="tx1"/>
                </a:solidFill>
              </a:rPr>
              <a:t>случае осуществления реализации указанным </a:t>
            </a:r>
            <a:r>
              <a:rPr lang="ru-RU" sz="1600" b="0" dirty="0" smtClean="0">
                <a:solidFill>
                  <a:schemeClr val="tx1"/>
                </a:solidFill>
              </a:rPr>
              <a:t>лицам)</a:t>
            </a:r>
            <a:r>
              <a:rPr lang="ru-RU" sz="1600" dirty="0" smtClean="0">
                <a:solidFill>
                  <a:schemeClr val="tx1"/>
                </a:solidFill>
              </a:rPr>
              <a:t>;</a:t>
            </a:r>
            <a:endParaRPr lang="ru-RU" sz="1600" dirty="0">
              <a:solidFill>
                <a:schemeClr val="tx1"/>
              </a:solidFill>
            </a:endParaRPr>
          </a:p>
          <a:p>
            <a:r>
              <a:rPr lang="ru-RU" sz="1600" dirty="0">
                <a:solidFill>
                  <a:schemeClr val="tx1"/>
                </a:solidFill>
              </a:rPr>
              <a:t>9) </a:t>
            </a:r>
            <a:r>
              <a:rPr lang="ru-RU" sz="1600" dirty="0" err="1" smtClean="0">
                <a:solidFill>
                  <a:schemeClr val="tx1"/>
                </a:solidFill>
              </a:rPr>
              <a:t>QR</a:t>
            </a:r>
            <a:r>
              <a:rPr lang="ru-RU" sz="1600" dirty="0" smtClean="0">
                <a:solidFill>
                  <a:schemeClr val="tx1"/>
                </a:solidFill>
              </a:rPr>
              <a:t>-код (</a:t>
            </a:r>
            <a:r>
              <a:rPr lang="ru-RU" sz="1600" b="0" dirty="0" smtClean="0">
                <a:solidFill>
                  <a:schemeClr val="tx1"/>
                </a:solidFill>
              </a:rPr>
              <a:t>позволяющий </a:t>
            </a:r>
            <a:r>
              <a:rPr lang="ru-RU" sz="1600" b="0" dirty="0">
                <a:solidFill>
                  <a:schemeClr val="tx1"/>
                </a:solidFill>
              </a:rPr>
              <a:t>идентифицировать запись о расчете в специальной системе </a:t>
            </a:r>
            <a:r>
              <a:rPr lang="ru-RU" sz="1600" b="0" dirty="0" err="1" smtClean="0">
                <a:solidFill>
                  <a:schemeClr val="tx1"/>
                </a:solidFill>
              </a:rPr>
              <a:t>ФНС</a:t>
            </a:r>
            <a:r>
              <a:rPr lang="ru-RU" sz="1600" b="0" dirty="0" smtClean="0">
                <a:solidFill>
                  <a:schemeClr val="tx1"/>
                </a:solidFill>
              </a:rPr>
              <a:t>)</a:t>
            </a:r>
            <a:r>
              <a:rPr lang="ru-RU" sz="1600" dirty="0" smtClean="0">
                <a:solidFill>
                  <a:schemeClr val="tx1"/>
                </a:solidFill>
              </a:rPr>
              <a:t>;</a:t>
            </a:r>
            <a:endParaRPr lang="ru-RU" sz="1600" dirty="0">
              <a:solidFill>
                <a:schemeClr val="tx1"/>
              </a:solidFill>
            </a:endParaRPr>
          </a:p>
          <a:p>
            <a:r>
              <a:rPr lang="ru-RU" sz="1600" dirty="0"/>
              <a:t>10) </a:t>
            </a:r>
            <a:r>
              <a:rPr lang="ru-RU" sz="1600" dirty="0" smtClean="0">
                <a:solidFill>
                  <a:schemeClr val="tx1"/>
                </a:solidFill>
              </a:rPr>
              <a:t>ИНН - </a:t>
            </a:r>
            <a:r>
              <a:rPr lang="ru-RU" sz="1600" dirty="0">
                <a:solidFill>
                  <a:schemeClr val="tx1"/>
                </a:solidFill>
              </a:rPr>
              <a:t>уполномоченного оператора электронной площадки или уполномоченной кредитной организации </a:t>
            </a:r>
            <a:r>
              <a:rPr lang="ru-RU" sz="1600" b="0" dirty="0">
                <a:solidFill>
                  <a:schemeClr val="tx1"/>
                </a:solidFill>
              </a:rPr>
              <a:t>(в случае их участия в формировании чека и (или) осуществлении расчета)</a:t>
            </a:r>
            <a:r>
              <a:rPr lang="ru-RU" sz="1600" dirty="0">
                <a:solidFill>
                  <a:schemeClr val="tx1"/>
                </a:solidFill>
              </a:rPr>
              <a:t>;</a:t>
            </a:r>
          </a:p>
          <a:p>
            <a:r>
              <a:rPr lang="ru-RU" sz="1600" dirty="0"/>
              <a:t>11) </a:t>
            </a:r>
            <a:r>
              <a:rPr lang="ru-RU" sz="1600" dirty="0">
                <a:solidFill>
                  <a:schemeClr val="tx1"/>
                </a:solidFill>
              </a:rPr>
              <a:t>наименование уполномоченного оператора электронной площадки или уполномоченной кредитной организации </a:t>
            </a:r>
            <a:r>
              <a:rPr lang="ru-RU" sz="1600" b="0" dirty="0">
                <a:solidFill>
                  <a:schemeClr val="tx1"/>
                </a:solidFill>
              </a:rPr>
              <a:t>(в случае их участия в формировании чека и (или) осуществлении расчета)</a:t>
            </a:r>
            <a:r>
              <a:rPr lang="ru-RU" sz="1600" dirty="0">
                <a:solidFill>
                  <a:schemeClr val="tx1"/>
                </a:solidFill>
              </a:rPr>
              <a:t>;</a:t>
            </a:r>
          </a:p>
          <a:p>
            <a:r>
              <a:rPr lang="ru-RU" sz="1600" dirty="0"/>
              <a:t>12) </a:t>
            </a:r>
            <a:r>
              <a:rPr lang="ru-RU" sz="1600" dirty="0">
                <a:solidFill>
                  <a:schemeClr val="tx1"/>
                </a:solidFill>
              </a:rPr>
              <a:t>уникальный идентификационный номер </a:t>
            </a:r>
            <a:r>
              <a:rPr lang="ru-RU" sz="1600" dirty="0" smtClean="0">
                <a:solidFill>
                  <a:schemeClr val="tx1"/>
                </a:solidFill>
              </a:rPr>
              <a:t>чека  </a:t>
            </a:r>
            <a:r>
              <a:rPr lang="ru-RU" sz="1600" b="0" dirty="0" smtClean="0">
                <a:solidFill>
                  <a:schemeClr val="tx1"/>
                </a:solidFill>
              </a:rPr>
              <a:t>(присваивается чеку в момент его формирования)</a:t>
            </a:r>
            <a:r>
              <a:rPr lang="ru-RU" sz="1600" dirty="0" smtClean="0">
                <a:solidFill>
                  <a:schemeClr val="tx1"/>
                </a:solidFill>
              </a:rPr>
              <a:t>.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7584" y="285047"/>
            <a:ext cx="7337901" cy="55166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err="1" smtClean="0">
                <a:solidFill>
                  <a:srgbClr val="C00000"/>
                </a:solidFill>
              </a:rPr>
              <a:t>САМОЗАНЯТЫЕ</a:t>
            </a:r>
            <a:r>
              <a:rPr lang="ru-RU" sz="2700" dirty="0" smtClean="0">
                <a:solidFill>
                  <a:srgbClr val="C00000"/>
                </a:solidFill>
              </a:rPr>
              <a:t> </a:t>
            </a:r>
            <a:r>
              <a:rPr lang="ru-RU" sz="2700" dirty="0">
                <a:solidFill>
                  <a:srgbClr val="C00000"/>
                </a:solidFill>
              </a:rPr>
              <a:t>(</a:t>
            </a:r>
            <a:r>
              <a:rPr lang="ru-RU" sz="2700" dirty="0" err="1">
                <a:solidFill>
                  <a:srgbClr val="C00000"/>
                </a:solidFill>
              </a:rPr>
              <a:t>НПД</a:t>
            </a:r>
            <a:r>
              <a:rPr lang="ru-RU" sz="2700" dirty="0">
                <a:solidFill>
                  <a:srgbClr val="C00000"/>
                </a:solidFill>
              </a:rPr>
              <a:t>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10</a:t>
            </a:fld>
            <a:endParaRPr lang="ru-RU" dirty="0">
              <a:solidFill>
                <a:prstClr val="white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715326"/>
            <a:ext cx="7639050" cy="11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9932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11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79512" y="788355"/>
            <a:ext cx="8208912" cy="574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ru-RU" sz="1800" u="sng" dirty="0" smtClean="0">
                <a:solidFill>
                  <a:schemeClr val="tx1"/>
                </a:solidFill>
              </a:rPr>
              <a:t>Применение </a:t>
            </a:r>
            <a:r>
              <a:rPr lang="ru-RU" sz="1800" u="sng" dirty="0" err="1">
                <a:solidFill>
                  <a:schemeClr val="tx1"/>
                </a:solidFill>
              </a:rPr>
              <a:t>НПД</a:t>
            </a:r>
            <a:r>
              <a:rPr lang="ru-RU" sz="1800" u="sng" dirty="0">
                <a:solidFill>
                  <a:schemeClr val="tx1"/>
                </a:solidFill>
              </a:rPr>
              <a:t> возможно при соблюдении </a:t>
            </a:r>
            <a:r>
              <a:rPr lang="ru-RU" sz="1800" u="sng" dirty="0" smtClean="0">
                <a:solidFill>
                  <a:schemeClr val="tx1"/>
                </a:solidFill>
              </a:rPr>
              <a:t> ограничений, установленных </a:t>
            </a:r>
            <a:r>
              <a:rPr lang="ru-RU" sz="1800" u="sng" dirty="0">
                <a:solidFill>
                  <a:schemeClr val="tx1"/>
                </a:solidFill>
              </a:rPr>
              <a:t>ФЗ №422 от 27.11.2018,  в том числе при оказании следующих услуг:</a:t>
            </a:r>
          </a:p>
          <a:p>
            <a:r>
              <a:rPr lang="ru-RU" sz="1800" b="0" dirty="0">
                <a:solidFill>
                  <a:schemeClr val="tx1"/>
                </a:solidFill>
              </a:rPr>
              <a:t>- </a:t>
            </a:r>
            <a:r>
              <a:rPr lang="ru-RU" sz="1800" b="0" dirty="0" smtClean="0">
                <a:solidFill>
                  <a:schemeClr val="tx1"/>
                </a:solidFill>
              </a:rPr>
              <a:t>услуг </a:t>
            </a:r>
            <a:r>
              <a:rPr lang="ru-RU" sz="2000" b="0" dirty="0">
                <a:solidFill>
                  <a:schemeClr val="tx1"/>
                </a:solidFill>
              </a:rPr>
              <a:t>по </a:t>
            </a:r>
            <a:r>
              <a:rPr lang="ru-RU" sz="2000" dirty="0">
                <a:solidFill>
                  <a:schemeClr val="tx1"/>
                </a:solidFill>
              </a:rPr>
              <a:t>сдаче </a:t>
            </a:r>
            <a:r>
              <a:rPr lang="ru-RU" sz="1800" dirty="0">
                <a:solidFill>
                  <a:schemeClr val="tx1"/>
                </a:solidFill>
              </a:rPr>
              <a:t>в аренду (субаренду) </a:t>
            </a:r>
            <a:r>
              <a:rPr lang="ru-RU" sz="2000" dirty="0">
                <a:solidFill>
                  <a:schemeClr val="tx1"/>
                </a:solidFill>
              </a:rPr>
              <a:t>жилых помещений </a:t>
            </a:r>
            <a:r>
              <a:rPr lang="ru-RU" sz="1800" b="0" dirty="0">
                <a:solidFill>
                  <a:schemeClr val="tx1"/>
                </a:solidFill>
              </a:rPr>
              <a:t>(письмо Минфина России от </a:t>
            </a:r>
            <a:r>
              <a:rPr lang="ru-RU" sz="1800" b="0" dirty="0" smtClean="0">
                <a:solidFill>
                  <a:schemeClr val="tx1"/>
                </a:solidFill>
              </a:rPr>
              <a:t>27.03.2020 </a:t>
            </a:r>
            <a:r>
              <a:rPr lang="ru-RU" sz="1800" b="0" dirty="0">
                <a:solidFill>
                  <a:schemeClr val="tx1"/>
                </a:solidFill>
              </a:rPr>
              <a:t>N 03-11-11/24601);</a:t>
            </a:r>
          </a:p>
          <a:p>
            <a:r>
              <a:rPr lang="ru-RU" sz="1800" dirty="0">
                <a:solidFill>
                  <a:schemeClr val="tx1"/>
                </a:solidFill>
              </a:rPr>
              <a:t>- </a:t>
            </a:r>
            <a:r>
              <a:rPr lang="ru-RU" sz="1800" dirty="0" smtClean="0">
                <a:solidFill>
                  <a:schemeClr val="tx1"/>
                </a:solidFill>
              </a:rPr>
              <a:t>услуг </a:t>
            </a:r>
            <a:r>
              <a:rPr lang="ru-RU" sz="1800" dirty="0">
                <a:solidFill>
                  <a:schemeClr val="tx1"/>
                </a:solidFill>
              </a:rPr>
              <a:t>психолога </a:t>
            </a:r>
            <a:r>
              <a:rPr lang="ru-RU" sz="1800" b="0" dirty="0">
                <a:solidFill>
                  <a:schemeClr val="tx1"/>
                </a:solidFill>
              </a:rPr>
              <a:t>(письмо Минфина России от </a:t>
            </a:r>
            <a:r>
              <a:rPr lang="ru-RU" sz="1800" b="0" dirty="0" smtClean="0">
                <a:solidFill>
                  <a:schemeClr val="tx1"/>
                </a:solidFill>
              </a:rPr>
              <a:t>27.03.2020 </a:t>
            </a:r>
            <a:r>
              <a:rPr lang="ru-RU" sz="1800" b="0" dirty="0">
                <a:solidFill>
                  <a:schemeClr val="tx1"/>
                </a:solidFill>
              </a:rPr>
              <a:t>N 03-11-11/24384);</a:t>
            </a:r>
          </a:p>
          <a:p>
            <a:r>
              <a:rPr lang="ru-RU" sz="1800" dirty="0">
                <a:solidFill>
                  <a:schemeClr val="tx1"/>
                </a:solidFill>
              </a:rPr>
              <a:t>- </a:t>
            </a:r>
            <a:r>
              <a:rPr lang="ru-RU" sz="1800" dirty="0" smtClean="0">
                <a:solidFill>
                  <a:schemeClr val="tx1"/>
                </a:solidFill>
              </a:rPr>
              <a:t>услуг </a:t>
            </a:r>
            <a:r>
              <a:rPr lang="ru-RU" sz="1800" dirty="0">
                <a:solidFill>
                  <a:schemeClr val="tx1"/>
                </a:solidFill>
              </a:rPr>
              <a:t>по отчуждению (приобретению) объектов недвижимости </a:t>
            </a:r>
            <a:r>
              <a:rPr lang="ru-RU" sz="1800" b="0" dirty="0">
                <a:solidFill>
                  <a:schemeClr val="tx1"/>
                </a:solidFill>
              </a:rPr>
              <a:t>(письмо Минфина России от 22.07.2019 N 03-11-11/54306);</a:t>
            </a:r>
          </a:p>
          <a:p>
            <a:r>
              <a:rPr lang="ru-RU" sz="1800" dirty="0">
                <a:solidFill>
                  <a:schemeClr val="tx1"/>
                </a:solidFill>
              </a:rPr>
              <a:t>- </a:t>
            </a:r>
            <a:r>
              <a:rPr lang="ru-RU" sz="1800" dirty="0" smtClean="0">
                <a:solidFill>
                  <a:schemeClr val="tx1"/>
                </a:solidFill>
              </a:rPr>
              <a:t>услуги </a:t>
            </a:r>
            <a:r>
              <a:rPr lang="ru-RU" sz="1800" dirty="0">
                <a:solidFill>
                  <a:schemeClr val="tx1"/>
                </a:solidFill>
              </a:rPr>
              <a:t>в сфере маркетинга ЮЛ по гражданско-правовым договорам</a:t>
            </a:r>
            <a:r>
              <a:rPr lang="ru-RU" sz="1800" b="0" dirty="0">
                <a:solidFill>
                  <a:schemeClr val="tx1"/>
                </a:solidFill>
              </a:rPr>
              <a:t> (письмо Минфина России от 06.08.2019 N 03-11-11/59063</a:t>
            </a:r>
            <a:r>
              <a:rPr lang="ru-RU" sz="1800" b="0" dirty="0" smtClean="0">
                <a:solidFill>
                  <a:schemeClr val="tx1"/>
                </a:solidFill>
              </a:rPr>
              <a:t>);</a:t>
            </a:r>
            <a:endParaRPr lang="ru-RU" sz="1800" b="0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</a:rPr>
              <a:t>- </a:t>
            </a:r>
            <a:r>
              <a:rPr lang="ru-RU" sz="1800" dirty="0" smtClean="0">
                <a:solidFill>
                  <a:schemeClr val="tx1"/>
                </a:solidFill>
              </a:rPr>
              <a:t>услуги </a:t>
            </a:r>
            <a:r>
              <a:rPr lang="ru-RU" sz="1800" dirty="0">
                <a:solidFill>
                  <a:schemeClr val="tx1"/>
                </a:solidFill>
              </a:rPr>
              <a:t>в области фотографии</a:t>
            </a:r>
            <a:r>
              <a:rPr lang="ru-RU" sz="1800" b="0" dirty="0">
                <a:solidFill>
                  <a:schemeClr val="tx1"/>
                </a:solidFill>
              </a:rPr>
              <a:t> (письмо Минфина России от </a:t>
            </a:r>
            <a:r>
              <a:rPr lang="ru-RU" sz="1800" b="0" dirty="0" smtClean="0">
                <a:solidFill>
                  <a:schemeClr val="tx1"/>
                </a:solidFill>
              </a:rPr>
              <a:t>22.03.2019 N </a:t>
            </a:r>
            <a:r>
              <a:rPr lang="ru-RU" sz="1800" b="0" dirty="0">
                <a:solidFill>
                  <a:schemeClr val="tx1"/>
                </a:solidFill>
              </a:rPr>
              <a:t>03-11-11/19609</a:t>
            </a:r>
            <a:r>
              <a:rPr lang="ru-RU" sz="1800" b="0" dirty="0" smtClean="0">
                <a:solidFill>
                  <a:schemeClr val="tx1"/>
                </a:solidFill>
              </a:rPr>
              <a:t>);</a:t>
            </a:r>
            <a:endParaRPr lang="ru-RU" sz="1800" b="0" dirty="0">
              <a:solidFill>
                <a:schemeClr val="tx1"/>
              </a:solidFill>
            </a:endParaRPr>
          </a:p>
          <a:p>
            <a:r>
              <a:rPr lang="ru-RU" sz="1800" dirty="0" smtClean="0">
                <a:solidFill>
                  <a:schemeClr val="tx1"/>
                </a:solidFill>
              </a:rPr>
              <a:t>- ветеринарных </a:t>
            </a:r>
            <a:r>
              <a:rPr lang="ru-RU" sz="1800" dirty="0">
                <a:solidFill>
                  <a:schemeClr val="tx1"/>
                </a:solidFill>
              </a:rPr>
              <a:t>услуг физическим лицам;</a:t>
            </a:r>
          </a:p>
          <a:p>
            <a:r>
              <a:rPr lang="ru-RU" sz="1800" dirty="0" smtClean="0">
                <a:solidFill>
                  <a:schemeClr val="tx1"/>
                </a:solidFill>
              </a:rPr>
              <a:t>- услуги </a:t>
            </a:r>
            <a:r>
              <a:rPr lang="ru-RU" sz="1800" dirty="0" err="1">
                <a:solidFill>
                  <a:schemeClr val="tx1"/>
                </a:solidFill>
              </a:rPr>
              <a:t>шиномонтажа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b="0" i="1" dirty="0">
                <a:solidFill>
                  <a:schemeClr val="tx1"/>
                </a:solidFill>
              </a:rPr>
              <a:t>(следует учесть, что шины относятся к товарам, подлежащим маркировке (</a:t>
            </a:r>
            <a:r>
              <a:rPr lang="ru-RU" sz="1800" b="0" i="1" dirty="0">
                <a:solidFill>
                  <a:schemeClr val="tx1"/>
                </a:solidFill>
                <a:hlinkClick r:id="rId3"/>
              </a:rPr>
              <a:t>Перечень</a:t>
            </a:r>
            <a:r>
              <a:rPr lang="ru-RU" sz="1800" b="0" i="1" dirty="0">
                <a:solidFill>
                  <a:schemeClr val="tx1"/>
                </a:solidFill>
              </a:rPr>
              <a:t> отдельных товаров, подлежащих обязательной маркировке, утвержденный Распоряжением Правительства РФ от 28.04.2018 N 792-р).</a:t>
            </a:r>
            <a:r>
              <a:rPr lang="ru-RU" sz="1800" dirty="0">
                <a:solidFill>
                  <a:schemeClr val="tx1"/>
                </a:solidFill>
              </a:rPr>
              <a:t> Поэтому в рамках </a:t>
            </a:r>
            <a:r>
              <a:rPr lang="ru-RU" sz="1800" dirty="0" err="1">
                <a:solidFill>
                  <a:schemeClr val="tx1"/>
                </a:solidFill>
              </a:rPr>
              <a:t>НПД</a:t>
            </a:r>
            <a:r>
              <a:rPr lang="ru-RU" sz="1800" dirty="0">
                <a:solidFill>
                  <a:schemeClr val="tx1"/>
                </a:solidFill>
              </a:rPr>
              <a:t> возможны только услуги </a:t>
            </a:r>
            <a:r>
              <a:rPr lang="ru-RU" sz="1800" dirty="0" err="1">
                <a:solidFill>
                  <a:schemeClr val="tx1"/>
                </a:solidFill>
              </a:rPr>
              <a:t>шиномонтажа</a:t>
            </a:r>
            <a:r>
              <a:rPr lang="ru-RU" sz="1800" dirty="0">
                <a:solidFill>
                  <a:schemeClr val="tx1"/>
                </a:solidFill>
              </a:rPr>
              <a:t>, но не продажа шин</a:t>
            </a:r>
            <a:r>
              <a:rPr lang="ru-RU" sz="1800" dirty="0" smtClean="0">
                <a:solidFill>
                  <a:schemeClr val="tx1"/>
                </a:solidFill>
              </a:rPr>
              <a:t>.;</a:t>
            </a:r>
          </a:p>
          <a:p>
            <a:r>
              <a:rPr lang="ru-RU" sz="1800" dirty="0" smtClean="0">
                <a:solidFill>
                  <a:schemeClr val="tx1"/>
                </a:solidFill>
              </a:rPr>
              <a:t>- услуг иностранным заказчикам </a:t>
            </a:r>
            <a:r>
              <a:rPr lang="ru-RU" sz="1800" b="0" dirty="0" smtClean="0">
                <a:solidFill>
                  <a:schemeClr val="tx1"/>
                </a:solidFill>
              </a:rPr>
              <a:t>(письмо Минфина России от 05.09.2019 №03-11-11/68560)</a:t>
            </a:r>
            <a:endParaRPr lang="ru-RU" sz="1800" dirty="0">
              <a:solidFill>
                <a:schemeClr val="tx1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897232" y="670389"/>
            <a:ext cx="7638950" cy="117966"/>
          </a:xfrm>
          <a:prstGeom prst="rect">
            <a:avLst/>
          </a:prstGeom>
        </p:spPr>
      </p:pic>
      <p:sp>
        <p:nvSpPr>
          <p:cNvPr id="8" name="Заголовок 4"/>
          <p:cNvSpPr txBox="1">
            <a:spLocks/>
          </p:cNvSpPr>
          <p:nvPr/>
        </p:nvSpPr>
        <p:spPr>
          <a:xfrm>
            <a:off x="762002" y="182703"/>
            <a:ext cx="7761967" cy="474620"/>
          </a:xfrm>
          <a:prstGeom prst="rect">
            <a:avLst/>
          </a:prstGeom>
          <a:noFill/>
        </p:spPr>
        <p:txBody>
          <a:bodyPr vert="horz" wrap="square" lIns="104269" tIns="52135" rIns="104269" bIns="52135" rtlCol="0" anchor="ctr">
            <a:spAutoFit/>
          </a:bodyPr>
          <a:lstStyle>
            <a:lvl1pPr marL="0" marR="0" indent="0" algn="l" defTabSz="89160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tabLst/>
              <a:defRPr sz="4618" b="1" i="0" kern="1200">
                <a:solidFill>
                  <a:srgbClr val="005AA9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САМОЗАНЯТЫЕ</a:t>
            </a:r>
            <a:r>
              <a:rPr lang="ru-RU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ru-RU" sz="24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НПД</a:t>
            </a:r>
            <a:r>
              <a:rPr lang="ru-RU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499192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052736"/>
            <a:ext cx="8241461" cy="5472607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ru-RU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Применение </a:t>
            </a:r>
            <a:r>
              <a:rPr lang="ru-RU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НПД</a:t>
            </a:r>
            <a:r>
              <a:rPr lang="ru-RU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u="sng" dirty="0">
                <a:solidFill>
                  <a:schemeClr val="tx1"/>
                </a:solidFill>
              </a:rPr>
              <a:t>возможно при </a:t>
            </a:r>
            <a:r>
              <a:rPr lang="ru-RU" sz="3200" u="sng" dirty="0" smtClean="0">
                <a:solidFill>
                  <a:schemeClr val="tx1"/>
                </a:solidFill>
              </a:rPr>
              <a:t>соблюдении ограничений, </a:t>
            </a:r>
            <a:r>
              <a:rPr lang="ru-RU" sz="3200" u="sng" dirty="0">
                <a:solidFill>
                  <a:schemeClr val="tx1"/>
                </a:solidFill>
              </a:rPr>
              <a:t>установленных ФЗ №422 от 27.11.2018,  в том числе при оказании следующих услуг:</a:t>
            </a:r>
          </a:p>
          <a:p>
            <a:pPr marL="767952" indent="-457200"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услуги </a:t>
            </a:r>
            <a:r>
              <a:rPr lang="ru-RU" dirty="0">
                <a:solidFill>
                  <a:schemeClr val="tx1"/>
                </a:solidFill>
              </a:rPr>
              <a:t>юридического характера, </a:t>
            </a:r>
            <a:r>
              <a:rPr lang="ru-RU" b="0" dirty="0" smtClean="0">
                <a:solidFill>
                  <a:schemeClr val="tx1"/>
                </a:solidFill>
              </a:rPr>
              <a:t>(</a:t>
            </a:r>
            <a:r>
              <a:rPr lang="ru-RU" b="0" dirty="0">
                <a:solidFill>
                  <a:schemeClr val="tx1"/>
                </a:solidFill>
              </a:rPr>
              <a:t>письмо Минфина России от 24 марта 2020 г. N 03-11-11/22802</a:t>
            </a:r>
            <a:r>
              <a:rPr lang="ru-RU" b="0" dirty="0" smtClean="0">
                <a:solidFill>
                  <a:schemeClr val="tx1"/>
                </a:solidFill>
              </a:rPr>
              <a:t>);</a:t>
            </a:r>
          </a:p>
          <a:p>
            <a:pPr marL="767952" indent="-457200">
              <a:buFontTx/>
              <a:buChar char="-"/>
            </a:pPr>
            <a:endParaRPr lang="ru-RU" b="0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 - услуги в области проведения негосударственной экспертизы проектной документации и (или) результатов инженерных изысканий </a:t>
            </a:r>
            <a:r>
              <a:rPr lang="ru-RU" b="0" dirty="0" smtClean="0">
                <a:solidFill>
                  <a:schemeClr val="tx1"/>
                </a:solidFill>
              </a:rPr>
              <a:t>(</a:t>
            </a:r>
            <a:r>
              <a:rPr lang="ru-RU" b="0" dirty="0">
                <a:solidFill>
                  <a:schemeClr val="tx1"/>
                </a:solidFill>
              </a:rPr>
              <a:t>письмо Минфина России от 26 марта 2020 </a:t>
            </a:r>
            <a:r>
              <a:rPr lang="ru-RU" b="0" dirty="0" smtClean="0">
                <a:solidFill>
                  <a:schemeClr val="tx1"/>
                </a:solidFill>
              </a:rPr>
              <a:t>г</a:t>
            </a:r>
            <a:r>
              <a:rPr lang="ru-RU" b="0" dirty="0">
                <a:solidFill>
                  <a:schemeClr val="tx1"/>
                </a:solidFill>
              </a:rPr>
              <a:t>. N 03-11-11/24001</a:t>
            </a:r>
            <a:r>
              <a:rPr lang="ru-RU" b="0" dirty="0" smtClean="0">
                <a:solidFill>
                  <a:schemeClr val="tx1"/>
                </a:solidFill>
              </a:rPr>
              <a:t>).</a:t>
            </a:r>
          </a:p>
          <a:p>
            <a:endParaRPr lang="ru-RU" b="0" dirty="0">
              <a:solidFill>
                <a:schemeClr val="tx1"/>
              </a:solidFill>
            </a:endParaRPr>
          </a:p>
          <a:p>
            <a:endParaRPr lang="ru-RU" b="0" dirty="0" smtClean="0">
              <a:solidFill>
                <a:schemeClr val="tx1"/>
              </a:solidFill>
            </a:endParaRPr>
          </a:p>
          <a:p>
            <a:pPr algn="just"/>
            <a:r>
              <a:rPr lang="ru-RU" b="0" i="1" dirty="0" smtClean="0">
                <a:solidFill>
                  <a:schemeClr val="tx1"/>
                </a:solidFill>
              </a:rPr>
              <a:t>* </a:t>
            </a:r>
            <a:r>
              <a:rPr lang="ru-RU" b="0" i="1" dirty="0">
                <a:solidFill>
                  <a:schemeClr val="tx1"/>
                </a:solidFill>
              </a:rPr>
              <a:t>за исключением случаев оказания (выполнения) </a:t>
            </a:r>
            <a:r>
              <a:rPr lang="ru-RU" b="0" i="1" dirty="0" err="1" smtClean="0">
                <a:solidFill>
                  <a:schemeClr val="tx1"/>
                </a:solidFill>
              </a:rPr>
              <a:t>самозанятыми</a:t>
            </a:r>
            <a:r>
              <a:rPr lang="ru-RU" b="0" i="1" dirty="0" smtClean="0">
                <a:solidFill>
                  <a:schemeClr val="tx1"/>
                </a:solidFill>
              </a:rPr>
              <a:t> </a:t>
            </a:r>
            <a:r>
              <a:rPr lang="ru-RU" b="0" i="1" dirty="0">
                <a:solidFill>
                  <a:schemeClr val="tx1"/>
                </a:solidFill>
              </a:rPr>
              <a:t>услуг (работ) по гражданско-правовым договорам при условии, что заказчиками услуг (работ) выступают работодатели </a:t>
            </a:r>
            <a:r>
              <a:rPr lang="ru-RU" b="0" i="1" dirty="0" err="1" smtClean="0">
                <a:solidFill>
                  <a:schemeClr val="tx1"/>
                </a:solidFill>
              </a:rPr>
              <a:t>самозанятых</a:t>
            </a:r>
            <a:r>
              <a:rPr lang="ru-RU" b="0" i="1" dirty="0" smtClean="0">
                <a:solidFill>
                  <a:schemeClr val="tx1"/>
                </a:solidFill>
              </a:rPr>
              <a:t> или </a:t>
            </a:r>
            <a:r>
              <a:rPr lang="ru-RU" b="0" i="1" dirty="0">
                <a:solidFill>
                  <a:schemeClr val="tx1"/>
                </a:solidFill>
              </a:rPr>
              <a:t>лица, бывшие их работодателями менее двух лет назад</a:t>
            </a:r>
            <a:r>
              <a:rPr lang="ru-RU" b="0" i="1" dirty="0" smtClean="0">
                <a:solidFill>
                  <a:schemeClr val="tx1"/>
                </a:solidFill>
              </a:rPr>
              <a:t>.</a:t>
            </a:r>
            <a:endParaRPr lang="ru-RU" b="0" i="1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12</a:t>
            </a:fld>
            <a:endParaRPr lang="ru-RU" dirty="0">
              <a:solidFill>
                <a:prstClr val="white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88640"/>
            <a:ext cx="7761287" cy="68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897232" y="670389"/>
            <a:ext cx="7638950" cy="117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564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853373"/>
            <a:ext cx="7963815" cy="4807876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6400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Вопрос: </a:t>
            </a:r>
            <a:r>
              <a:rPr lang="ru-RU" sz="6400" b="0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Если физическое лицо предоставляет услуги по ремонту, в том числе с заменой запчастей, а также продаёт расходные материалы, может ли оно стать </a:t>
            </a:r>
            <a:r>
              <a:rPr lang="ru-RU" sz="6400" b="0" dirty="0" err="1" smtClean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самозанятым</a:t>
            </a:r>
            <a:r>
              <a:rPr lang="ru-RU" sz="6400" b="0" dirty="0" smtClean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?</a:t>
            </a:r>
          </a:p>
          <a:p>
            <a:pPr algn="just"/>
            <a:endParaRPr lang="ru-RU" sz="6400" b="0" dirty="0">
              <a:solidFill>
                <a:schemeClr val="tx1"/>
              </a:solidFill>
              <a:latin typeface="+mn-lt"/>
              <a:cs typeface="Times New Roman" panose="02020603050405020304" pitchFamily="18" charset="0"/>
            </a:endParaRPr>
          </a:p>
          <a:p>
            <a:pPr algn="just"/>
            <a:r>
              <a:rPr lang="ru-RU" sz="6400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Ответ: </a:t>
            </a:r>
            <a:r>
              <a:rPr lang="ru-RU" sz="6400" b="0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В законе 422-ФЗ написано, что лица, осуществляющие перепродажу товаров, не вправе применять специальный налоговый режим «Налог на профессиональный доход». Это значит, что доход, полученный от продажи расходных материалов, а также доход от продажи сопутствующих товаров не собственного производства не подпадает под эксперимент. Вместе с тем, доход от оказания услуг, в составе которых неотделимо присутствует стоимость расходных материалов или сопутствующих товаров, подпадает под </a:t>
            </a:r>
            <a:r>
              <a:rPr lang="ru-RU" sz="6400" b="0" dirty="0" smtClean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эксперимент (пункт </a:t>
            </a:r>
            <a:r>
              <a:rPr lang="ru-RU" sz="6400" b="0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2 статья 6 Федерального закона от 27.11.2018 № 422-ФЗ)</a:t>
            </a:r>
          </a:p>
          <a:p>
            <a:r>
              <a:rPr lang="ru-RU" sz="6400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 </a:t>
            </a:r>
            <a:endParaRPr lang="en-US" sz="6400" dirty="0" smtClean="0">
              <a:solidFill>
                <a:schemeClr val="tx1"/>
              </a:solidFill>
              <a:latin typeface="+mn-lt"/>
              <a:cs typeface="Times New Roman" panose="02020603050405020304" pitchFamily="18" charset="0"/>
            </a:endParaRPr>
          </a:p>
          <a:p>
            <a:endParaRPr lang="ru-RU" sz="6400" dirty="0">
              <a:solidFill>
                <a:schemeClr val="tx1"/>
              </a:solidFill>
              <a:latin typeface="+mn-lt"/>
              <a:cs typeface="Times New Roman" panose="02020603050405020304" pitchFamily="18" charset="0"/>
            </a:endParaRPr>
          </a:p>
          <a:p>
            <a:pPr algn="just"/>
            <a:r>
              <a:rPr lang="ru-RU" sz="6400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Вопрос: </a:t>
            </a:r>
            <a:r>
              <a:rPr lang="ru-RU" sz="6400" b="0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Что признается местом ведения деятельности </a:t>
            </a:r>
            <a:r>
              <a:rPr lang="ru-RU" sz="6400" b="0" dirty="0" err="1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самозанятого</a:t>
            </a:r>
            <a:r>
              <a:rPr lang="ru-RU" sz="6400" b="0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 налогоплательщика?</a:t>
            </a:r>
          </a:p>
          <a:p>
            <a:pPr algn="just"/>
            <a:endParaRPr lang="ru-RU" sz="6400" dirty="0" smtClean="0">
              <a:solidFill>
                <a:schemeClr val="tx1"/>
              </a:solidFill>
              <a:latin typeface="+mn-lt"/>
              <a:cs typeface="Times New Roman" panose="02020603050405020304" pitchFamily="18" charset="0"/>
            </a:endParaRPr>
          </a:p>
          <a:p>
            <a:pPr algn="just"/>
            <a:r>
              <a:rPr lang="ru-RU" sz="6400" dirty="0" smtClean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Ответ</a:t>
            </a:r>
            <a:r>
              <a:rPr lang="ru-RU" sz="6400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: </a:t>
            </a:r>
            <a:r>
              <a:rPr lang="ru-RU" sz="6400" b="0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Место ведения деятельности </a:t>
            </a:r>
            <a:r>
              <a:rPr lang="ru-RU" sz="6400" b="0" dirty="0" err="1" smtClean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самозанятого</a:t>
            </a:r>
            <a:r>
              <a:rPr lang="ru-RU" sz="6400" b="0" dirty="0" smtClean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ru-RU" sz="6400" b="0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- это место нахождения налогоплательщика при осуществлении деятельности.  </a:t>
            </a:r>
          </a:p>
          <a:p>
            <a:pPr algn="just"/>
            <a:r>
              <a:rPr lang="ru-RU" sz="6400" b="0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Однако если деятельность ведется дистанционно, то есть без непосредственного контакта с покупателем (заказчиком), в том числе, через «Интернет», то место ведения указанной деятельности может определяться по выбору </a:t>
            </a:r>
            <a:r>
              <a:rPr lang="ru-RU" sz="6400" b="0" dirty="0" err="1" smtClean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самозанятого</a:t>
            </a:r>
            <a:r>
              <a:rPr lang="ru-RU" sz="6400" b="0" dirty="0" smtClean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: </a:t>
            </a:r>
            <a:r>
              <a:rPr lang="ru-RU" sz="6400" b="0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либо по месту нахождения </a:t>
            </a:r>
            <a:r>
              <a:rPr lang="ru-RU" sz="6400" b="0" dirty="0" err="1" smtClean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самозанятого</a:t>
            </a:r>
            <a:r>
              <a:rPr lang="ru-RU" sz="6400" b="0" dirty="0" smtClean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, </a:t>
            </a:r>
            <a:r>
              <a:rPr lang="ru-RU" sz="6400" b="0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либо по месту нахождения покупателя (заказчика).( </a:t>
            </a:r>
            <a:r>
              <a:rPr lang="ru-RU" sz="6400" b="0" dirty="0" smtClean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письма Минфина России от 29.05.2019 №03-11-11/38994, от 03.12.2019 №03-11-11/93715, </a:t>
            </a:r>
            <a:r>
              <a:rPr lang="ru-RU" sz="6400" b="0" dirty="0" err="1" smtClean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ФНС</a:t>
            </a:r>
            <a:r>
              <a:rPr lang="ru-RU" sz="6400" b="0" dirty="0" smtClean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 России от 18.11.2019 №</a:t>
            </a:r>
            <a:r>
              <a:rPr lang="ru-RU" sz="6400" b="0" dirty="0" err="1" smtClean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СД</a:t>
            </a:r>
            <a:r>
              <a:rPr lang="ru-RU" sz="6400" b="0" dirty="0" smtClean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-4-3/23424</a:t>
            </a:r>
            <a:r>
              <a:rPr lang="en-US" sz="6400" b="0" dirty="0" smtClean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@</a:t>
            </a:r>
            <a:r>
              <a:rPr lang="ru-RU" sz="6400" b="0" dirty="0" smtClean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)</a:t>
            </a:r>
            <a:endParaRPr lang="ru-RU" sz="6400" b="0" dirty="0">
              <a:solidFill>
                <a:schemeClr val="tx1"/>
              </a:solidFill>
              <a:latin typeface="+mn-lt"/>
              <a:cs typeface="Times New Roman" panose="02020603050405020304" pitchFamily="18" charset="0"/>
            </a:endParaRPr>
          </a:p>
          <a:p>
            <a:endParaRPr lang="ru-RU" sz="6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13</a:t>
            </a:fld>
            <a:endParaRPr lang="ru-RU" dirty="0">
              <a:solidFill>
                <a:prstClr val="white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88640"/>
            <a:ext cx="7761287" cy="68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897232" y="670389"/>
            <a:ext cx="7638950" cy="117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124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871265"/>
            <a:ext cx="8193335" cy="5564861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solidFill>
                  <a:schemeClr val="tx1"/>
                </a:solidFill>
              </a:rPr>
              <a:t>Вопрос: </a:t>
            </a:r>
            <a:r>
              <a:rPr lang="ru-RU" b="0" dirty="0">
                <a:solidFill>
                  <a:schemeClr val="tx1"/>
                </a:solidFill>
              </a:rPr>
              <a:t>Облагаются ли налогом </a:t>
            </a:r>
            <a:r>
              <a:rPr lang="ru-RU" b="0" dirty="0" err="1" smtClean="0">
                <a:solidFill>
                  <a:schemeClr val="tx1"/>
                </a:solidFill>
              </a:rPr>
              <a:t>НПД</a:t>
            </a:r>
            <a:r>
              <a:rPr lang="ru-RU" b="0" dirty="0" smtClean="0">
                <a:solidFill>
                  <a:schemeClr val="tx1"/>
                </a:solidFill>
              </a:rPr>
              <a:t> </a:t>
            </a:r>
            <a:r>
              <a:rPr lang="ru-RU" b="0" dirty="0">
                <a:solidFill>
                  <a:schemeClr val="tx1"/>
                </a:solidFill>
              </a:rPr>
              <a:t>суммы, полученные от покупателей (заказчиков), находящихся в других субъектах, не участвующих в эксперименте по установлению специального налогового режима?</a:t>
            </a:r>
          </a:p>
          <a:p>
            <a:pPr algn="just"/>
            <a:r>
              <a:rPr lang="ru-RU" dirty="0">
                <a:solidFill>
                  <a:schemeClr val="tx1"/>
                </a:solidFill>
              </a:rPr>
              <a:t>Ответ: </a:t>
            </a:r>
            <a:r>
              <a:rPr lang="ru-RU" b="0" dirty="0">
                <a:solidFill>
                  <a:schemeClr val="tx1"/>
                </a:solidFill>
              </a:rPr>
              <a:t>Если </a:t>
            </a:r>
            <a:r>
              <a:rPr lang="ru-RU" b="0" dirty="0" err="1" smtClean="0">
                <a:solidFill>
                  <a:schemeClr val="tx1"/>
                </a:solidFill>
              </a:rPr>
              <a:t>самозанятый</a:t>
            </a:r>
            <a:r>
              <a:rPr lang="ru-RU" b="0" dirty="0" smtClean="0">
                <a:solidFill>
                  <a:schemeClr val="tx1"/>
                </a:solidFill>
              </a:rPr>
              <a:t> осуществляет </a:t>
            </a:r>
            <a:r>
              <a:rPr lang="ru-RU" b="0" dirty="0">
                <a:solidFill>
                  <a:schemeClr val="tx1"/>
                </a:solidFill>
              </a:rPr>
              <a:t>деятельность на территории любого из субъектов Российской Федерации, включенных в эксперимент, то доход, полученный им при осуществления данной деятельности от покупателей (заказчиков), находящихся в других субъектах, не участвующих в эксперименте, подлежит налогообложению налогом на </a:t>
            </a:r>
            <a:r>
              <a:rPr lang="ru-RU" b="0" dirty="0" err="1" smtClean="0">
                <a:solidFill>
                  <a:schemeClr val="tx1"/>
                </a:solidFill>
              </a:rPr>
              <a:t>НПД</a:t>
            </a:r>
            <a:r>
              <a:rPr lang="ru-RU" b="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ru-RU" b="0" dirty="0" smtClean="0">
              <a:solidFill>
                <a:schemeClr val="tx1"/>
              </a:solidFill>
            </a:endParaRPr>
          </a:p>
          <a:p>
            <a:pPr algn="just"/>
            <a:r>
              <a:rPr lang="ru-RU" dirty="0">
                <a:solidFill>
                  <a:schemeClr val="tx1"/>
                </a:solidFill>
              </a:rPr>
              <a:t>Вопрос: </a:t>
            </a:r>
            <a:r>
              <a:rPr lang="ru-RU" b="0" dirty="0">
                <a:solidFill>
                  <a:schemeClr val="tx1"/>
                </a:solidFill>
              </a:rPr>
              <a:t>При оказании услуг по перевозке пассажиров денежные средства поступают на счет </a:t>
            </a:r>
            <a:r>
              <a:rPr lang="ru-RU" b="0" dirty="0" smtClean="0">
                <a:solidFill>
                  <a:schemeClr val="tx1"/>
                </a:solidFill>
              </a:rPr>
              <a:t>ЮЛ, </a:t>
            </a:r>
            <a:r>
              <a:rPr lang="ru-RU" b="0" dirty="0">
                <a:solidFill>
                  <a:schemeClr val="tx1"/>
                </a:solidFill>
              </a:rPr>
              <a:t>затем </a:t>
            </a:r>
            <a:r>
              <a:rPr lang="ru-RU" b="0" dirty="0" smtClean="0">
                <a:solidFill>
                  <a:schemeClr val="tx1"/>
                </a:solidFill>
              </a:rPr>
              <a:t>ЮЛ </a:t>
            </a:r>
            <a:r>
              <a:rPr lang="ru-RU" b="0" dirty="0">
                <a:solidFill>
                  <a:schemeClr val="tx1"/>
                </a:solidFill>
              </a:rPr>
              <a:t>перечисляет часть средств </a:t>
            </a:r>
            <a:r>
              <a:rPr lang="ru-RU" b="0" dirty="0" err="1">
                <a:solidFill>
                  <a:schemeClr val="tx1"/>
                </a:solidFill>
              </a:rPr>
              <a:t>самозанятому</a:t>
            </a:r>
            <a:r>
              <a:rPr lang="ru-RU" b="0" dirty="0">
                <a:solidFill>
                  <a:schemeClr val="tx1"/>
                </a:solidFill>
              </a:rPr>
              <a:t>, оказавшему данную услугу. Как в этой ситуации исчисляется налог на </a:t>
            </a:r>
            <a:r>
              <a:rPr lang="ru-RU" b="0" dirty="0" err="1" smtClean="0">
                <a:solidFill>
                  <a:schemeClr val="tx1"/>
                </a:solidFill>
              </a:rPr>
              <a:t>НПД</a:t>
            </a:r>
            <a:r>
              <a:rPr lang="ru-RU" b="0" dirty="0" smtClean="0">
                <a:solidFill>
                  <a:schemeClr val="tx1"/>
                </a:solidFill>
              </a:rPr>
              <a:t>?</a:t>
            </a:r>
            <a:endParaRPr lang="ru-RU" b="0" dirty="0">
              <a:solidFill>
                <a:schemeClr val="tx1"/>
              </a:solidFill>
            </a:endParaRPr>
          </a:p>
          <a:p>
            <a:pPr algn="just"/>
            <a:r>
              <a:rPr lang="ru-RU" dirty="0">
                <a:solidFill>
                  <a:schemeClr val="tx1"/>
                </a:solidFill>
              </a:rPr>
              <a:t>Ответ: </a:t>
            </a:r>
            <a:r>
              <a:rPr lang="ru-RU" b="0" dirty="0">
                <a:solidFill>
                  <a:schemeClr val="tx1"/>
                </a:solidFill>
              </a:rPr>
              <a:t>В случае если доходы от оказания услуг по перевозке пассажиров получены от </a:t>
            </a:r>
            <a:r>
              <a:rPr lang="ru-RU" b="0" dirty="0" err="1" smtClean="0">
                <a:solidFill>
                  <a:schemeClr val="tx1"/>
                </a:solidFill>
              </a:rPr>
              <a:t>ФЛ</a:t>
            </a:r>
            <a:r>
              <a:rPr lang="ru-RU" b="0" dirty="0" smtClean="0">
                <a:solidFill>
                  <a:schemeClr val="tx1"/>
                </a:solidFill>
              </a:rPr>
              <a:t>, </a:t>
            </a:r>
            <a:r>
              <a:rPr lang="ru-RU" b="0" dirty="0">
                <a:solidFill>
                  <a:schemeClr val="tx1"/>
                </a:solidFill>
              </a:rPr>
              <a:t>доход облагается по ставке 4 %, а если от </a:t>
            </a:r>
            <a:r>
              <a:rPr lang="ru-RU" b="0" dirty="0" smtClean="0">
                <a:solidFill>
                  <a:schemeClr val="tx1"/>
                </a:solidFill>
              </a:rPr>
              <a:t>ЮЛ или ИП, </a:t>
            </a:r>
            <a:r>
              <a:rPr lang="ru-RU" b="0" dirty="0">
                <a:solidFill>
                  <a:schemeClr val="tx1"/>
                </a:solidFill>
              </a:rPr>
              <a:t>то по ставке 6 </a:t>
            </a:r>
            <a:r>
              <a:rPr lang="ru-RU" b="0" dirty="0" smtClean="0">
                <a:solidFill>
                  <a:schemeClr val="tx1"/>
                </a:solidFill>
              </a:rPr>
              <a:t>% (</a:t>
            </a:r>
            <a:r>
              <a:rPr lang="ru-RU" b="0" dirty="0" err="1" smtClean="0">
                <a:solidFill>
                  <a:schemeClr val="tx1"/>
                </a:solidFill>
              </a:rPr>
              <a:t>ч.2</a:t>
            </a:r>
            <a:r>
              <a:rPr lang="ru-RU" b="0" dirty="0" smtClean="0">
                <a:solidFill>
                  <a:schemeClr val="tx1"/>
                </a:solidFill>
              </a:rPr>
              <a:t> ст. </a:t>
            </a:r>
            <a:r>
              <a:rPr lang="ru-RU" b="0" dirty="0">
                <a:solidFill>
                  <a:schemeClr val="tx1"/>
                </a:solidFill>
              </a:rPr>
              <a:t>10 № 422-ФЗ</a:t>
            </a:r>
            <a:r>
              <a:rPr lang="ru-RU" b="0" dirty="0" smtClean="0">
                <a:solidFill>
                  <a:schemeClr val="tx1"/>
                </a:solidFill>
              </a:rPr>
              <a:t> </a:t>
            </a:r>
            <a:r>
              <a:rPr lang="ru-RU" b="0" dirty="0">
                <a:solidFill>
                  <a:schemeClr val="tx1"/>
                </a:solidFill>
              </a:rPr>
              <a:t>от </a:t>
            </a:r>
            <a:r>
              <a:rPr lang="ru-RU" b="0" dirty="0" smtClean="0">
                <a:solidFill>
                  <a:schemeClr val="tx1"/>
                </a:solidFill>
              </a:rPr>
              <a:t>27.11.2018)</a:t>
            </a:r>
            <a:endParaRPr lang="ru-RU" b="0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14</a:t>
            </a:fld>
            <a:endParaRPr lang="ru-RU" dirty="0">
              <a:solidFill>
                <a:prstClr val="white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88640"/>
            <a:ext cx="7761287" cy="68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897232" y="670389"/>
            <a:ext cx="7638950" cy="117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7981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2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61225" y="1856790"/>
            <a:ext cx="8324083" cy="4395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ru-RU" sz="2200" dirty="0">
                <a:solidFill>
                  <a:srgbClr val="FF0000"/>
                </a:solidFill>
              </a:rPr>
              <a:t>Совмещать</a:t>
            </a:r>
            <a:r>
              <a:rPr lang="ru-RU" sz="2000" b="0" dirty="0">
                <a:solidFill>
                  <a:srgbClr val="FF0000"/>
                </a:solidFill>
              </a:rPr>
              <a:t> </a:t>
            </a:r>
            <a:r>
              <a:rPr lang="ru-RU" sz="2400" dirty="0" err="1">
                <a:solidFill>
                  <a:srgbClr val="C00000"/>
                </a:solidFill>
                <a:latin typeface="Arial Black" panose="020B0A04020102020204" pitchFamily="34" charset="0"/>
              </a:rPr>
              <a:t>НПД</a:t>
            </a:r>
            <a:r>
              <a:rPr lang="ru-RU" sz="2400" dirty="0"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  <a:endParaRPr lang="ru-RU" sz="2400" dirty="0" smtClean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sz="2000" b="0" dirty="0" smtClean="0">
                <a:solidFill>
                  <a:schemeClr val="tx1"/>
                </a:solidFill>
              </a:rPr>
              <a:t>с </a:t>
            </a:r>
            <a:r>
              <a:rPr lang="ru-RU" sz="2000" b="0" dirty="0" err="1">
                <a:solidFill>
                  <a:schemeClr val="tx1"/>
                </a:solidFill>
              </a:rPr>
              <a:t>УСН</a:t>
            </a:r>
            <a:r>
              <a:rPr lang="ru-RU" sz="2000" b="0" dirty="0">
                <a:solidFill>
                  <a:schemeClr val="tx1"/>
                </a:solidFill>
              </a:rPr>
              <a:t> </a:t>
            </a:r>
            <a:r>
              <a:rPr lang="ru-RU" sz="1400" b="0" dirty="0" smtClean="0">
                <a:solidFill>
                  <a:schemeClr val="tx1"/>
                </a:solidFill>
              </a:rPr>
              <a:t>или</a:t>
            </a:r>
            <a:r>
              <a:rPr lang="ru-RU" sz="2000" b="0" dirty="0" smtClean="0">
                <a:solidFill>
                  <a:schemeClr val="tx1"/>
                </a:solidFill>
              </a:rPr>
              <a:t> </a:t>
            </a:r>
            <a:r>
              <a:rPr lang="ru-RU" sz="2000" b="0" dirty="0" err="1">
                <a:solidFill>
                  <a:schemeClr val="tx1"/>
                </a:solidFill>
              </a:rPr>
              <a:t>ПСН</a:t>
            </a:r>
            <a:r>
              <a:rPr lang="ru-RU" sz="2000" b="0" dirty="0">
                <a:solidFill>
                  <a:schemeClr val="tx1"/>
                </a:solidFill>
              </a:rPr>
              <a:t> </a:t>
            </a:r>
            <a:r>
              <a:rPr lang="ru-RU" sz="1400" b="0" dirty="0" smtClean="0">
                <a:solidFill>
                  <a:schemeClr val="tx1"/>
                </a:solidFill>
              </a:rPr>
              <a:t>или</a:t>
            </a:r>
            <a:r>
              <a:rPr lang="ru-RU" sz="2000" b="0" dirty="0" smtClean="0">
                <a:solidFill>
                  <a:schemeClr val="tx1"/>
                </a:solidFill>
              </a:rPr>
              <a:t> </a:t>
            </a:r>
            <a:r>
              <a:rPr lang="ru-RU" sz="2000" b="0" dirty="0" err="1">
                <a:solidFill>
                  <a:schemeClr val="tx1"/>
                </a:solidFill>
              </a:rPr>
              <a:t>ЕНВД</a:t>
            </a:r>
            <a:r>
              <a:rPr lang="ru-RU" sz="2000" b="0" dirty="0">
                <a:solidFill>
                  <a:schemeClr val="tx1"/>
                </a:solidFill>
              </a:rPr>
              <a:t> </a:t>
            </a:r>
            <a:r>
              <a:rPr lang="ru-RU" sz="1400" b="0" dirty="0" smtClean="0">
                <a:solidFill>
                  <a:schemeClr val="tx1"/>
                </a:solidFill>
              </a:rPr>
              <a:t>или</a:t>
            </a:r>
            <a:r>
              <a:rPr lang="ru-RU" sz="2000" b="0" dirty="0" smtClean="0">
                <a:solidFill>
                  <a:schemeClr val="tx1"/>
                </a:solidFill>
              </a:rPr>
              <a:t> </a:t>
            </a:r>
            <a:r>
              <a:rPr lang="ru-RU" sz="2000" b="0" dirty="0" err="1" smtClean="0">
                <a:solidFill>
                  <a:schemeClr val="tx1"/>
                </a:solidFill>
              </a:rPr>
              <a:t>ОСНО</a:t>
            </a:r>
            <a:r>
              <a:rPr lang="ru-RU" sz="2000" b="0" dirty="0" smtClean="0">
                <a:solidFill>
                  <a:schemeClr val="tx1"/>
                </a:solidFill>
              </a:rPr>
              <a:t> (</a:t>
            </a:r>
            <a:r>
              <a:rPr lang="ru-RU" sz="2000" b="0" dirty="0" err="1" smtClean="0">
                <a:solidFill>
                  <a:schemeClr val="tx1"/>
                </a:solidFill>
              </a:rPr>
              <a:t>НДФЛ</a:t>
            </a:r>
            <a:r>
              <a:rPr lang="ru-RU" sz="2000" b="0" dirty="0" smtClean="0">
                <a:solidFill>
                  <a:schemeClr val="tx1"/>
                </a:solidFill>
              </a:rPr>
              <a:t>) </a:t>
            </a:r>
          </a:p>
          <a:p>
            <a:pPr algn="ctr"/>
            <a:r>
              <a:rPr lang="ru-RU" sz="2200" dirty="0" smtClean="0">
                <a:solidFill>
                  <a:srgbClr val="FF0000"/>
                </a:solidFill>
              </a:rPr>
              <a:t>НЕЛЬЗЯ</a:t>
            </a:r>
            <a:r>
              <a:rPr lang="ru-RU" sz="2200" dirty="0">
                <a:solidFill>
                  <a:srgbClr val="FF0000"/>
                </a:solidFill>
              </a:rPr>
              <a:t>!!!!</a:t>
            </a:r>
          </a:p>
          <a:p>
            <a:pPr algn="ctr"/>
            <a:endParaRPr lang="ru-RU" sz="1600" u="sng" dirty="0" smtClean="0"/>
          </a:p>
          <a:p>
            <a:pPr algn="ctr"/>
            <a:endParaRPr lang="ru-RU" sz="1600" u="sng" dirty="0" smtClean="0"/>
          </a:p>
          <a:p>
            <a:pPr algn="ctr"/>
            <a:r>
              <a:rPr lang="ru-RU" sz="1600" u="sng" dirty="0" smtClean="0">
                <a:solidFill>
                  <a:srgbClr val="FF0000"/>
                </a:solidFill>
              </a:rPr>
              <a:t>Предельный </a:t>
            </a:r>
            <a:r>
              <a:rPr lang="ru-RU" sz="1600" u="sng" dirty="0">
                <a:solidFill>
                  <a:srgbClr val="FF0000"/>
                </a:solidFill>
              </a:rPr>
              <a:t>доход </a:t>
            </a:r>
            <a:r>
              <a:rPr lang="ru-RU" sz="1600" u="sng" dirty="0" err="1" smtClean="0">
                <a:solidFill>
                  <a:schemeClr val="tx1"/>
                </a:solidFill>
              </a:rPr>
              <a:t>самозанятого</a:t>
            </a:r>
            <a:r>
              <a:rPr lang="ru-RU" sz="1600" u="sng" dirty="0" smtClean="0">
                <a:solidFill>
                  <a:schemeClr val="tx1"/>
                </a:solidFill>
              </a:rPr>
              <a:t> </a:t>
            </a:r>
            <a:r>
              <a:rPr lang="ru-RU" sz="1600" u="sng" dirty="0">
                <a:solidFill>
                  <a:schemeClr val="tx1"/>
                </a:solidFill>
              </a:rPr>
              <a:t>за календарный год, в целях применения </a:t>
            </a:r>
            <a:r>
              <a:rPr lang="ru-RU" sz="1600" u="sng" dirty="0" err="1">
                <a:solidFill>
                  <a:schemeClr val="tx1"/>
                </a:solidFill>
              </a:rPr>
              <a:t>НПД</a:t>
            </a:r>
            <a:r>
              <a:rPr lang="ru-RU" sz="1600" u="sng" dirty="0">
                <a:solidFill>
                  <a:schemeClr val="tx1"/>
                </a:solidFill>
              </a:rPr>
              <a:t>:</a:t>
            </a:r>
          </a:p>
          <a:p>
            <a:pPr algn="ctr"/>
            <a:r>
              <a:rPr lang="ru-RU" sz="2000" dirty="0">
                <a:solidFill>
                  <a:srgbClr val="FF0000"/>
                </a:solidFill>
              </a:rPr>
              <a:t>2 400 000 руб</a:t>
            </a:r>
            <a:r>
              <a:rPr lang="ru-RU" sz="2000" dirty="0" smtClean="0">
                <a:solidFill>
                  <a:srgbClr val="FF0000"/>
                </a:solidFill>
              </a:rPr>
              <a:t>.</a:t>
            </a:r>
          </a:p>
          <a:p>
            <a:pPr algn="ctr"/>
            <a:endParaRPr lang="ru-RU" sz="1600" b="0" dirty="0" smtClean="0"/>
          </a:p>
          <a:p>
            <a:pPr algn="ctr"/>
            <a:r>
              <a:rPr lang="ru-RU" sz="1600" b="0" dirty="0"/>
              <a:t> </a:t>
            </a:r>
            <a:endParaRPr lang="ru-RU" sz="1600" b="0" dirty="0" smtClean="0"/>
          </a:p>
          <a:p>
            <a:pPr algn="ctr"/>
            <a:r>
              <a:rPr lang="ru-RU" sz="1600" b="0" dirty="0"/>
              <a:t> </a:t>
            </a:r>
            <a:r>
              <a:rPr lang="ru-RU" sz="2000" u="sng" dirty="0">
                <a:solidFill>
                  <a:schemeClr val="tx1"/>
                </a:solidFill>
              </a:rPr>
              <a:t>Налоговая </a:t>
            </a:r>
            <a:r>
              <a:rPr lang="ru-RU" sz="2000" u="sng" dirty="0" smtClean="0">
                <a:solidFill>
                  <a:schemeClr val="tx1"/>
                </a:solidFill>
              </a:rPr>
              <a:t>ставка:</a:t>
            </a:r>
          </a:p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 - </a:t>
            </a:r>
            <a:r>
              <a:rPr lang="ru-RU" sz="2000" dirty="0" smtClean="0">
                <a:solidFill>
                  <a:srgbClr val="FF0000"/>
                </a:solidFill>
              </a:rPr>
              <a:t>4</a:t>
            </a:r>
            <a:r>
              <a:rPr lang="ru-RU" sz="2000" dirty="0">
                <a:solidFill>
                  <a:srgbClr val="FF0000"/>
                </a:solidFill>
              </a:rPr>
              <a:t>%, </a:t>
            </a:r>
            <a:r>
              <a:rPr lang="ru-RU" sz="1600" b="0" dirty="0">
                <a:solidFill>
                  <a:schemeClr val="tx1"/>
                </a:solidFill>
              </a:rPr>
              <a:t>если реализация осуществляется </a:t>
            </a:r>
            <a:r>
              <a:rPr lang="ru-RU" sz="2000" dirty="0" err="1" smtClean="0">
                <a:solidFill>
                  <a:srgbClr val="FF0000"/>
                </a:solidFill>
              </a:rPr>
              <a:t>ФЛ</a:t>
            </a:r>
            <a:r>
              <a:rPr lang="ru-RU" sz="1600" b="0" dirty="0" smtClean="0">
                <a:solidFill>
                  <a:schemeClr val="tx1"/>
                </a:solidFill>
              </a:rPr>
              <a:t>;</a:t>
            </a:r>
          </a:p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-</a:t>
            </a:r>
            <a:r>
              <a:rPr lang="ru-RU" sz="2000" dirty="0" smtClean="0">
                <a:solidFill>
                  <a:srgbClr val="FF0000"/>
                </a:solidFill>
              </a:rPr>
              <a:t> 6</a:t>
            </a:r>
            <a:r>
              <a:rPr lang="ru-RU" sz="2000" dirty="0">
                <a:solidFill>
                  <a:srgbClr val="FF0000"/>
                </a:solidFill>
              </a:rPr>
              <a:t>%, </a:t>
            </a:r>
            <a:r>
              <a:rPr lang="ru-RU" sz="1600" b="0" dirty="0">
                <a:solidFill>
                  <a:schemeClr val="tx1"/>
                </a:solidFill>
              </a:rPr>
              <a:t>если реализация осуществляется </a:t>
            </a:r>
            <a:r>
              <a:rPr lang="ru-RU" sz="2000" dirty="0">
                <a:solidFill>
                  <a:srgbClr val="FF0000"/>
                </a:solidFill>
              </a:rPr>
              <a:t>ИП</a:t>
            </a:r>
            <a:r>
              <a:rPr lang="ru-RU" sz="1600" b="0" dirty="0"/>
              <a:t> </a:t>
            </a:r>
            <a:r>
              <a:rPr lang="ru-RU" sz="1600" b="0" dirty="0">
                <a:solidFill>
                  <a:schemeClr val="tx1"/>
                </a:solidFill>
              </a:rPr>
              <a:t>и</a:t>
            </a:r>
            <a:r>
              <a:rPr lang="ru-RU" sz="1600" b="0" dirty="0"/>
              <a:t> </a:t>
            </a:r>
            <a:r>
              <a:rPr lang="ru-RU" sz="2000" dirty="0" smtClean="0">
                <a:solidFill>
                  <a:srgbClr val="FF0000"/>
                </a:solidFill>
              </a:rPr>
              <a:t>ЮЛ</a:t>
            </a:r>
          </a:p>
          <a:p>
            <a:pPr algn="ctr"/>
            <a:endParaRPr lang="ru-RU" sz="1600" u="sng" dirty="0" smtClean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896325" y="1628800"/>
            <a:ext cx="7638950" cy="117966"/>
          </a:xfrm>
          <a:prstGeom prst="rect">
            <a:avLst/>
          </a:prstGeom>
        </p:spPr>
      </p:pic>
      <p:sp>
        <p:nvSpPr>
          <p:cNvPr id="9" name="Заголовок 4"/>
          <p:cNvSpPr txBox="1">
            <a:spLocks/>
          </p:cNvSpPr>
          <p:nvPr/>
        </p:nvSpPr>
        <p:spPr>
          <a:xfrm>
            <a:off x="628575" y="260648"/>
            <a:ext cx="7761967" cy="1213284"/>
          </a:xfrm>
          <a:prstGeom prst="rect">
            <a:avLst/>
          </a:prstGeom>
          <a:noFill/>
        </p:spPr>
        <p:txBody>
          <a:bodyPr vert="horz" wrap="square" lIns="104269" tIns="52135" rIns="104269" bIns="52135" rtlCol="0" anchor="ctr">
            <a:spAutoFit/>
          </a:bodyPr>
          <a:lstStyle>
            <a:lvl1pPr marL="0" marR="0" indent="0" algn="l" defTabSz="89160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tabLst/>
              <a:defRPr sz="4618" b="1" i="0" kern="1200">
                <a:solidFill>
                  <a:srgbClr val="005AA9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САМОЗАНЯТЫЕ</a:t>
            </a:r>
            <a:r>
              <a:rPr lang="ru-RU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(</a:t>
            </a:r>
            <a:r>
              <a:rPr lang="ru-RU" sz="28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НПД</a:t>
            </a:r>
            <a:r>
              <a:rPr lang="ru-RU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algn="ctr"/>
            <a:r>
              <a:rPr lang="ru-RU" sz="16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ru-RU" sz="1600" b="0" dirty="0" smtClean="0">
                <a:solidFill>
                  <a:schemeClr val="tx1"/>
                </a:solidFill>
              </a:rPr>
              <a:t>Федеральный закон от 27.11.2018 </a:t>
            </a:r>
            <a:r>
              <a:rPr lang="ru-RU" sz="1600" b="0" dirty="0" smtClean="0">
                <a:solidFill>
                  <a:schemeClr val="tx1"/>
                </a:solidFill>
                <a:hlinkClick r:id="rId4"/>
              </a:rPr>
              <a:t>N 422-ФЗ</a:t>
            </a:r>
            <a:r>
              <a:rPr lang="ru-RU" sz="1600" b="0" dirty="0" smtClean="0">
                <a:solidFill>
                  <a:schemeClr val="tx1"/>
                </a:solidFill>
              </a:rPr>
              <a:t>)</a:t>
            </a:r>
          </a:p>
          <a:p>
            <a:pPr algn="ctr"/>
            <a:r>
              <a:rPr lang="ru-RU" sz="28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Закон УР </a:t>
            </a:r>
            <a:r>
              <a:rPr lang="ru-RU" sz="28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 21.04.2020 №18-</a:t>
            </a:r>
            <a:r>
              <a:rPr lang="ru-RU" sz="2800" b="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РЗ</a:t>
            </a:r>
            <a:r>
              <a:rPr lang="ru-RU" sz="28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01.07.2020</a:t>
            </a:r>
            <a:endParaRPr lang="ru-RU" sz="2800" b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93200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3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251520" y="944957"/>
            <a:ext cx="7992888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ru-RU" sz="1600" u="sng" dirty="0" smtClean="0">
                <a:solidFill>
                  <a:schemeClr val="tx1"/>
                </a:solidFill>
              </a:rPr>
              <a:t>Налоговый период:</a:t>
            </a:r>
          </a:p>
          <a:p>
            <a:pPr algn="ctr"/>
            <a:r>
              <a:rPr lang="ru-RU" sz="1600" dirty="0" smtClean="0">
                <a:solidFill>
                  <a:srgbClr val="00B050"/>
                </a:solidFill>
              </a:rPr>
              <a:t>календарный месяц</a:t>
            </a:r>
          </a:p>
          <a:p>
            <a:pPr algn="ctr"/>
            <a:endParaRPr lang="ru-RU" sz="1600" b="0" dirty="0" smtClean="0"/>
          </a:p>
          <a:p>
            <a:pPr algn="ctr"/>
            <a:r>
              <a:rPr lang="ru-RU" sz="1600" b="0" dirty="0">
                <a:solidFill>
                  <a:schemeClr val="tx1"/>
                </a:solidFill>
              </a:rPr>
              <a:t> </a:t>
            </a:r>
            <a:r>
              <a:rPr lang="ru-RU" sz="1600" u="sng" dirty="0">
                <a:solidFill>
                  <a:schemeClr val="tx1"/>
                </a:solidFill>
              </a:rPr>
              <a:t>Авансовые платежи: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ru-RU" sz="2000" dirty="0" smtClean="0">
                <a:solidFill>
                  <a:srgbClr val="FF0000"/>
                </a:solidFill>
              </a:rPr>
              <a:t>НЕТ</a:t>
            </a:r>
            <a:endParaRPr lang="ru-RU" sz="2000" dirty="0" smtClean="0">
              <a:solidFill>
                <a:srgbClr val="FF0000"/>
              </a:solidFill>
            </a:endParaRPr>
          </a:p>
          <a:p>
            <a:pPr algn="ctr"/>
            <a:endParaRPr lang="ru-RU" sz="1600" b="0" dirty="0"/>
          </a:p>
          <a:p>
            <a:pPr algn="ctr"/>
            <a:r>
              <a:rPr lang="ru-RU" sz="1600" u="sng" dirty="0">
                <a:solidFill>
                  <a:schemeClr val="tx1"/>
                </a:solidFill>
              </a:rPr>
              <a:t>Налоговая отчетность</a:t>
            </a:r>
            <a:r>
              <a:rPr lang="ru-RU" sz="1600" dirty="0">
                <a:solidFill>
                  <a:schemeClr val="tx1"/>
                </a:solidFill>
              </a:rPr>
              <a:t>:</a:t>
            </a:r>
          </a:p>
          <a:p>
            <a:pPr algn="ctr"/>
            <a:r>
              <a:rPr lang="ru-RU" sz="2000" dirty="0" smtClean="0">
                <a:solidFill>
                  <a:srgbClr val="FF0000"/>
                </a:solidFill>
              </a:rPr>
              <a:t>НЕТ</a:t>
            </a:r>
            <a:endParaRPr lang="ru-RU" sz="2000" dirty="0" smtClean="0">
              <a:solidFill>
                <a:srgbClr val="FF0000"/>
              </a:solidFill>
            </a:endParaRPr>
          </a:p>
          <a:p>
            <a:pPr algn="ctr"/>
            <a:endParaRPr lang="ru-RU" sz="1600" u="sng" dirty="0" smtClean="0">
              <a:solidFill>
                <a:schemeClr val="tx1"/>
              </a:solidFill>
            </a:endParaRPr>
          </a:p>
          <a:p>
            <a:pPr algn="ctr"/>
            <a:r>
              <a:rPr lang="ru-RU" sz="1600" u="sng" dirty="0" smtClean="0">
                <a:solidFill>
                  <a:schemeClr val="tx1"/>
                </a:solidFill>
              </a:rPr>
              <a:t> </a:t>
            </a:r>
            <a:r>
              <a:rPr lang="ru-RU" sz="1600" u="sng" dirty="0">
                <a:solidFill>
                  <a:schemeClr val="tx1"/>
                </a:solidFill>
              </a:rPr>
              <a:t>Уплата </a:t>
            </a:r>
            <a:r>
              <a:rPr lang="ru-RU" sz="1600" u="sng" dirty="0" smtClean="0">
                <a:solidFill>
                  <a:schemeClr val="tx1"/>
                </a:solidFill>
              </a:rPr>
              <a:t>налога: </a:t>
            </a:r>
          </a:p>
          <a:p>
            <a:pPr algn="ctr"/>
            <a:r>
              <a:rPr lang="ru-RU" sz="1600" u="sng" dirty="0" smtClean="0">
                <a:solidFill>
                  <a:srgbClr val="FF0000"/>
                </a:solidFill>
              </a:rPr>
              <a:t>не </a:t>
            </a:r>
            <a:r>
              <a:rPr lang="ru-RU" sz="1600" u="sng" dirty="0">
                <a:solidFill>
                  <a:srgbClr val="FF0000"/>
                </a:solidFill>
              </a:rPr>
              <a:t>позднее 25-го числа </a:t>
            </a:r>
            <a:r>
              <a:rPr lang="ru-RU" sz="1600" u="sng" dirty="0" smtClean="0">
                <a:solidFill>
                  <a:srgbClr val="FF0000"/>
                </a:solidFill>
              </a:rPr>
              <a:t>месяца</a:t>
            </a:r>
            <a:r>
              <a:rPr lang="ru-RU" sz="1600" b="0" u="sng" dirty="0" smtClean="0"/>
              <a:t>, </a:t>
            </a:r>
            <a:r>
              <a:rPr lang="ru-RU" sz="1600" b="0" u="sng" dirty="0" smtClean="0">
                <a:solidFill>
                  <a:schemeClr val="tx1"/>
                </a:solidFill>
              </a:rPr>
              <a:t>следующего </a:t>
            </a:r>
            <a:r>
              <a:rPr lang="ru-RU" sz="1600" b="0" u="sng" dirty="0">
                <a:solidFill>
                  <a:schemeClr val="tx1"/>
                </a:solidFill>
              </a:rPr>
              <a:t>за истекшим налоговым </a:t>
            </a:r>
            <a:r>
              <a:rPr lang="ru-RU" sz="1600" b="0" u="sng" dirty="0" smtClean="0">
                <a:solidFill>
                  <a:schemeClr val="tx1"/>
                </a:solidFill>
              </a:rPr>
              <a:t>периодом:</a:t>
            </a:r>
          </a:p>
          <a:p>
            <a:pPr lvl="0" algn="ctr"/>
            <a:r>
              <a:rPr lang="ru-RU" sz="1600" dirty="0" smtClean="0">
                <a:solidFill>
                  <a:srgbClr val="00B050"/>
                </a:solidFill>
              </a:rPr>
              <a:t>Квитанция </a:t>
            </a:r>
            <a:r>
              <a:rPr lang="ru-RU" sz="2000" dirty="0" smtClean="0">
                <a:solidFill>
                  <a:srgbClr val="00B050"/>
                </a:solidFill>
              </a:rPr>
              <a:t>автоматически</a:t>
            </a:r>
            <a:r>
              <a:rPr lang="ru-RU" sz="1600" dirty="0" smtClean="0">
                <a:solidFill>
                  <a:srgbClr val="00B050"/>
                </a:solidFill>
              </a:rPr>
              <a:t> формируется налоговым органом и </a:t>
            </a:r>
            <a:r>
              <a:rPr lang="ru-RU" sz="2000" dirty="0" smtClean="0">
                <a:solidFill>
                  <a:srgbClr val="00B050"/>
                </a:solidFill>
              </a:rPr>
              <a:t>направляется</a:t>
            </a:r>
            <a:r>
              <a:rPr lang="ru-RU" sz="1600" dirty="0" smtClean="0">
                <a:solidFill>
                  <a:srgbClr val="00B050"/>
                </a:solidFill>
              </a:rPr>
              <a:t> в </a:t>
            </a:r>
            <a:r>
              <a:rPr lang="ru-RU" sz="2000" dirty="0" smtClean="0">
                <a:solidFill>
                  <a:srgbClr val="00B050"/>
                </a:solidFill>
              </a:rPr>
              <a:t>приложение «Мой налог»</a:t>
            </a:r>
          </a:p>
          <a:p>
            <a:pPr algn="ctr"/>
            <a:r>
              <a:rPr lang="ru-RU" sz="1600" dirty="0"/>
              <a:t>Если налог </a:t>
            </a:r>
            <a:r>
              <a:rPr lang="ru-RU" sz="1600" dirty="0">
                <a:solidFill>
                  <a:srgbClr val="00B050"/>
                </a:solidFill>
              </a:rPr>
              <a:t>меньше 100 руб</a:t>
            </a:r>
            <a:r>
              <a:rPr lang="ru-RU" sz="1600" dirty="0"/>
              <a:t>., то эта сумма добавится к сумме налога к уплате по итогам следующего месяца</a:t>
            </a:r>
            <a:r>
              <a:rPr lang="ru-RU" sz="1600" dirty="0" smtClean="0"/>
              <a:t>.</a:t>
            </a:r>
          </a:p>
          <a:p>
            <a:pPr algn="ctr"/>
            <a:r>
              <a:rPr lang="ru-RU" sz="1600" dirty="0">
                <a:solidFill>
                  <a:srgbClr val="FF0000"/>
                </a:solidFill>
              </a:rPr>
              <a:t>не позднее 12-го числа месяца</a:t>
            </a:r>
            <a:r>
              <a:rPr lang="ru-RU" sz="1600" dirty="0"/>
              <a:t>, следующего за истекшим месяцем, придет уведомление в приложении "Мой налог" с суммой налога и реквизитами для его уплаты 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966584" y="746797"/>
            <a:ext cx="7638950" cy="117966"/>
          </a:xfrm>
          <a:prstGeom prst="rect">
            <a:avLst/>
          </a:prstGeom>
        </p:spPr>
      </p:pic>
      <p:sp>
        <p:nvSpPr>
          <p:cNvPr id="8" name="Заголовок 4"/>
          <p:cNvSpPr txBox="1">
            <a:spLocks/>
          </p:cNvSpPr>
          <p:nvPr/>
        </p:nvSpPr>
        <p:spPr>
          <a:xfrm>
            <a:off x="750515" y="161492"/>
            <a:ext cx="7761967" cy="536175"/>
          </a:xfrm>
          <a:prstGeom prst="rect">
            <a:avLst/>
          </a:prstGeom>
          <a:noFill/>
        </p:spPr>
        <p:txBody>
          <a:bodyPr vert="horz" wrap="square" lIns="104269" tIns="52135" rIns="104269" bIns="52135" rtlCol="0" anchor="ctr">
            <a:spAutoFit/>
          </a:bodyPr>
          <a:lstStyle>
            <a:lvl1pPr marL="0" marR="0" indent="0" algn="l" defTabSz="89160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tabLst/>
              <a:defRPr sz="4618" b="1" i="0" kern="1200">
                <a:solidFill>
                  <a:srgbClr val="005AA9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САМОЗАНЯТЫЕ</a:t>
            </a:r>
            <a:r>
              <a:rPr lang="ru-RU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ru-RU" sz="28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НПД</a:t>
            </a:r>
            <a:r>
              <a:rPr lang="ru-RU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60330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2637" y="810423"/>
            <a:ext cx="7320689" cy="5625703"/>
          </a:xfrm>
        </p:spPr>
        <p:txBody>
          <a:bodyPr>
            <a:normAutofit fontScale="70000" lnSpcReduction="20000"/>
          </a:bodyPr>
          <a:lstStyle/>
          <a:p>
            <a:pPr algn="ctr"/>
            <a:endParaRPr lang="ru-RU" u="sng" dirty="0" smtClean="0"/>
          </a:p>
          <a:p>
            <a:pPr algn="ctr"/>
            <a:r>
              <a:rPr lang="ru-RU" u="sng" dirty="0" smtClean="0">
                <a:solidFill>
                  <a:schemeClr val="tx1"/>
                </a:solidFill>
              </a:rPr>
              <a:t>Способы </a:t>
            </a:r>
            <a:r>
              <a:rPr lang="ru-RU" u="sng" dirty="0">
                <a:solidFill>
                  <a:srgbClr val="00B050"/>
                </a:solidFill>
              </a:rPr>
              <a:t>уплаты </a:t>
            </a:r>
            <a:r>
              <a:rPr lang="ru-RU" u="sng" dirty="0">
                <a:solidFill>
                  <a:schemeClr val="tx1"/>
                </a:solidFill>
              </a:rPr>
              <a:t>налога </a:t>
            </a:r>
            <a:r>
              <a:rPr lang="ru-RU" u="sng" dirty="0" err="1">
                <a:solidFill>
                  <a:srgbClr val="00B050"/>
                </a:solidFill>
              </a:rPr>
              <a:t>НПД</a:t>
            </a:r>
            <a:r>
              <a:rPr lang="ru-RU" u="sng" dirty="0"/>
              <a:t>:</a:t>
            </a:r>
            <a:endParaRPr lang="ru-RU" u="sng" dirty="0" smtClean="0">
              <a:solidFill>
                <a:srgbClr val="00B050"/>
              </a:solidFill>
            </a:endParaRPr>
          </a:p>
          <a:p>
            <a:pPr marL="767952" indent="-457200">
              <a:buFontTx/>
              <a:buChar char="-"/>
            </a:pPr>
            <a:r>
              <a:rPr lang="ru-RU" dirty="0" smtClean="0">
                <a:solidFill>
                  <a:srgbClr val="00B050"/>
                </a:solidFill>
              </a:rPr>
              <a:t>самостоятельно: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* через </a:t>
            </a:r>
            <a:r>
              <a:rPr lang="ru-RU" dirty="0">
                <a:solidFill>
                  <a:schemeClr val="tx1"/>
                </a:solidFill>
              </a:rPr>
              <a:t>приложение «Мой налог</a:t>
            </a:r>
            <a:r>
              <a:rPr lang="ru-RU" dirty="0" smtClean="0">
                <a:solidFill>
                  <a:schemeClr val="tx1"/>
                </a:solidFill>
              </a:rPr>
              <a:t>»;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* в мобильном приложении вашего банка или на сайте любого платежного сервиса по платежным реквизитам из квитанции;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* через портал </a:t>
            </a:r>
            <a:r>
              <a:rPr lang="ru-RU" dirty="0" err="1" smtClean="0">
                <a:solidFill>
                  <a:schemeClr val="tx1"/>
                </a:solidFill>
              </a:rPr>
              <a:t>госуслуг</a:t>
            </a:r>
            <a:r>
              <a:rPr lang="ru-RU" dirty="0" smtClean="0">
                <a:solidFill>
                  <a:schemeClr val="tx1"/>
                </a:solidFill>
              </a:rPr>
              <a:t> РФ;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* лично обратиться с квитанцией в любой банк, банкомат или платежный терминал;</a:t>
            </a:r>
            <a:endParaRPr lang="ru-RU" dirty="0">
              <a:solidFill>
                <a:schemeClr val="tx1"/>
              </a:solidFill>
            </a:endParaRPr>
          </a:p>
          <a:p>
            <a:pPr marL="767952" indent="-457200">
              <a:buFontTx/>
              <a:buChar char="-"/>
            </a:pPr>
            <a:r>
              <a:rPr lang="ru-RU" dirty="0" smtClean="0">
                <a:solidFill>
                  <a:srgbClr val="00B050"/>
                </a:solidFill>
              </a:rPr>
              <a:t>уполномочить </a:t>
            </a:r>
            <a:r>
              <a:rPr lang="ru-RU" dirty="0">
                <a:solidFill>
                  <a:srgbClr val="00B050"/>
                </a:solidFill>
              </a:rPr>
              <a:t>кредитную организацию или оператора электронной </a:t>
            </a:r>
            <a:r>
              <a:rPr lang="ru-RU" dirty="0" smtClean="0">
                <a:solidFill>
                  <a:srgbClr val="00B050"/>
                </a:solidFill>
              </a:rPr>
              <a:t>площадки: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* передать поручение банку или оператору электронных площадок на уплату налога от Вашего имени, в случае, если Вы формируете чеки через приложение соответствующего банка или оператора электронных площадок).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44152" y="330249"/>
            <a:ext cx="7337901" cy="530345"/>
          </a:xfrm>
        </p:spPr>
        <p:txBody>
          <a:bodyPr>
            <a:normAutofit/>
          </a:bodyPr>
          <a:lstStyle/>
          <a:p>
            <a:pPr algn="ctr"/>
            <a:r>
              <a:rPr lang="ru-RU" sz="27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САМОЗАНЯТЫЕ</a:t>
            </a:r>
            <a:r>
              <a:rPr lang="ru-RU" sz="27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ru-RU" sz="27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НПД</a:t>
            </a:r>
            <a:r>
              <a:rPr lang="ru-RU" sz="27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4</a:t>
            </a:fld>
            <a:endParaRPr lang="ru-RU" dirty="0">
              <a:solidFill>
                <a:prstClr val="white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829761" y="908720"/>
            <a:ext cx="763905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92820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19" y="1052736"/>
            <a:ext cx="8107903" cy="5616624"/>
          </a:xfrm>
        </p:spPr>
        <p:txBody>
          <a:bodyPr>
            <a:normAutofit fontScale="70000" lnSpcReduction="20000"/>
          </a:bodyPr>
          <a:lstStyle/>
          <a:p>
            <a:r>
              <a:rPr lang="ru-RU" sz="4300" u="sng" dirty="0">
                <a:solidFill>
                  <a:srgbClr val="FF0000"/>
                </a:solidFill>
              </a:rPr>
              <a:t>Налоговый вычет </a:t>
            </a:r>
            <a:r>
              <a:rPr lang="ru-RU" sz="3200" b="0" u="sng" dirty="0">
                <a:solidFill>
                  <a:schemeClr val="tx1"/>
                </a:solidFill>
              </a:rPr>
              <a:t>в размере </a:t>
            </a:r>
            <a:r>
              <a:rPr lang="ru-RU" sz="4000" u="sng" dirty="0">
                <a:solidFill>
                  <a:srgbClr val="FF0000"/>
                </a:solidFill>
              </a:rPr>
              <a:t>не более 10 000 </a:t>
            </a:r>
            <a:r>
              <a:rPr lang="ru-RU" sz="4000" u="sng" dirty="0" smtClean="0">
                <a:solidFill>
                  <a:srgbClr val="FF0000"/>
                </a:solidFill>
              </a:rPr>
              <a:t>руб</a:t>
            </a:r>
            <a:r>
              <a:rPr lang="ru-RU" sz="4000" b="0" u="sng" dirty="0">
                <a:solidFill>
                  <a:srgbClr val="FF0000"/>
                </a:solidFill>
              </a:rPr>
              <a:t>.,</a:t>
            </a:r>
          </a:p>
          <a:p>
            <a:pPr algn="ctr"/>
            <a:r>
              <a:rPr lang="ru-RU" sz="3200" b="0" dirty="0">
                <a:solidFill>
                  <a:schemeClr val="tx1"/>
                </a:solidFill>
              </a:rPr>
              <a:t>рассчитанного нарастающим итогом в следующем порядке:</a:t>
            </a:r>
          </a:p>
          <a:p>
            <a:pPr lvl="0"/>
            <a:r>
              <a:rPr lang="ru-RU" sz="3200" b="0" dirty="0">
                <a:solidFill>
                  <a:schemeClr val="tx1"/>
                </a:solidFill>
              </a:rPr>
              <a:t>- в отношении налога, облагаемого </a:t>
            </a:r>
            <a:r>
              <a:rPr lang="ru-RU" sz="3200" dirty="0">
                <a:solidFill>
                  <a:srgbClr val="0070C0"/>
                </a:solidFill>
              </a:rPr>
              <a:t>по ставке 4%,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b="0" dirty="0">
                <a:solidFill>
                  <a:schemeClr val="tx1"/>
                </a:solidFill>
              </a:rPr>
              <a:t>- сумма вычета определяется в размере </a:t>
            </a:r>
            <a:r>
              <a:rPr lang="ru-RU" sz="3200" dirty="0">
                <a:solidFill>
                  <a:srgbClr val="00B050"/>
                </a:solidFill>
              </a:rPr>
              <a:t>1% дохода</a:t>
            </a:r>
            <a:r>
              <a:rPr lang="ru-RU" sz="3200" b="0" dirty="0">
                <a:solidFill>
                  <a:schemeClr val="tx1"/>
                </a:solidFill>
              </a:rPr>
              <a:t>;</a:t>
            </a:r>
          </a:p>
          <a:p>
            <a:pPr lvl="0"/>
            <a:r>
              <a:rPr lang="ru-RU" sz="3200" b="0" dirty="0" smtClean="0">
                <a:solidFill>
                  <a:schemeClr val="tx1"/>
                </a:solidFill>
              </a:rPr>
              <a:t>- в </a:t>
            </a:r>
            <a:r>
              <a:rPr lang="ru-RU" sz="3200" b="0" dirty="0">
                <a:solidFill>
                  <a:schemeClr val="tx1"/>
                </a:solidFill>
              </a:rPr>
              <a:t>отношении налога, облагаемого </a:t>
            </a:r>
            <a:r>
              <a:rPr lang="ru-RU" sz="3200" dirty="0">
                <a:solidFill>
                  <a:srgbClr val="0070C0"/>
                </a:solidFill>
              </a:rPr>
              <a:t>по ставке 6%, </a:t>
            </a:r>
            <a:r>
              <a:rPr lang="ru-RU" sz="3200" b="0" dirty="0">
                <a:solidFill>
                  <a:schemeClr val="tx1"/>
                </a:solidFill>
              </a:rPr>
              <a:t>- сумма вычета определяется в размере </a:t>
            </a:r>
            <a:r>
              <a:rPr lang="ru-RU" sz="3200" dirty="0">
                <a:solidFill>
                  <a:srgbClr val="00B050"/>
                </a:solidFill>
              </a:rPr>
              <a:t>2% дохода</a:t>
            </a:r>
            <a:r>
              <a:rPr lang="ru-RU" sz="3200" b="0" dirty="0" smtClean="0">
                <a:solidFill>
                  <a:schemeClr val="tx1"/>
                </a:solidFill>
              </a:rPr>
              <a:t>.</a:t>
            </a:r>
          </a:p>
          <a:p>
            <a:pPr lvl="0"/>
            <a:r>
              <a:rPr lang="ru-RU" sz="1600" i="1" dirty="0" smtClean="0">
                <a:solidFill>
                  <a:srgbClr val="FF0000"/>
                </a:solidFill>
              </a:rPr>
              <a:t>* срок использования не ограничен</a:t>
            </a:r>
            <a:endParaRPr lang="ru-RU" sz="2300" i="1" dirty="0">
              <a:solidFill>
                <a:srgbClr val="FF0000"/>
              </a:solidFill>
            </a:endParaRPr>
          </a:p>
          <a:p>
            <a:pPr algn="ctr"/>
            <a:r>
              <a:rPr lang="ru-RU" sz="3600" dirty="0">
                <a:solidFill>
                  <a:srgbClr val="00B050"/>
                </a:solidFill>
              </a:rPr>
              <a:t>Уменьшение суммы налога на сумму </a:t>
            </a:r>
            <a:r>
              <a:rPr lang="ru-RU" sz="4400" dirty="0">
                <a:solidFill>
                  <a:srgbClr val="FF0000"/>
                </a:solidFill>
              </a:rPr>
              <a:t>налогового вычета</a:t>
            </a:r>
            <a:r>
              <a:rPr lang="ru-RU" sz="4400" dirty="0">
                <a:solidFill>
                  <a:schemeClr val="tx1"/>
                </a:solidFill>
              </a:rPr>
              <a:t> </a:t>
            </a:r>
            <a:r>
              <a:rPr lang="ru-RU" sz="3600" dirty="0">
                <a:solidFill>
                  <a:srgbClr val="00B050"/>
                </a:solidFill>
              </a:rPr>
              <a:t>осуществляется </a:t>
            </a:r>
            <a:r>
              <a:rPr lang="ru-RU" sz="4400" dirty="0">
                <a:solidFill>
                  <a:srgbClr val="00B050"/>
                </a:solidFill>
              </a:rPr>
              <a:t>налоговым органом</a:t>
            </a:r>
            <a:r>
              <a:rPr lang="ru-RU" sz="3600" dirty="0">
                <a:solidFill>
                  <a:srgbClr val="00B050"/>
                </a:solidFill>
              </a:rPr>
              <a:t> самостоятельно </a:t>
            </a:r>
            <a:r>
              <a:rPr lang="ru-RU" sz="3600" dirty="0" smtClean="0">
                <a:solidFill>
                  <a:srgbClr val="00B050"/>
                </a:solidFill>
              </a:rPr>
              <a:t>!</a:t>
            </a:r>
            <a:endParaRPr lang="ru-RU" sz="3600" dirty="0">
              <a:solidFill>
                <a:srgbClr val="00B050"/>
              </a:solidFill>
            </a:endParaRPr>
          </a:p>
          <a:p>
            <a:pPr algn="ctr"/>
            <a:r>
              <a:rPr lang="ru-RU" sz="4800" dirty="0">
                <a:solidFill>
                  <a:srgbClr val="00B050"/>
                </a:solidFill>
              </a:rPr>
              <a:t>+ 12 130 руб</a:t>
            </a:r>
            <a:r>
              <a:rPr lang="ru-RU" sz="4800" dirty="0" smtClean="0">
                <a:solidFill>
                  <a:srgbClr val="00B050"/>
                </a:solidFill>
              </a:rPr>
              <a:t>. </a:t>
            </a:r>
          </a:p>
          <a:p>
            <a:pPr algn="ctr"/>
            <a:r>
              <a:rPr lang="ru-RU" sz="2200" b="0" dirty="0" smtClean="0">
                <a:solidFill>
                  <a:srgbClr val="00B050"/>
                </a:solidFill>
              </a:rPr>
              <a:t>(без </a:t>
            </a:r>
            <a:r>
              <a:rPr lang="ru-RU" sz="2200" b="0" dirty="0">
                <a:solidFill>
                  <a:srgbClr val="00B050"/>
                </a:solidFill>
              </a:rPr>
              <a:t>применения ограничений в зависимости от ставки </a:t>
            </a:r>
            <a:r>
              <a:rPr lang="ru-RU" sz="2200" b="0" dirty="0" smtClean="0">
                <a:solidFill>
                  <a:srgbClr val="00B050"/>
                </a:solidFill>
              </a:rPr>
              <a:t>налога) </a:t>
            </a:r>
          </a:p>
          <a:p>
            <a:pPr algn="ctr"/>
            <a:r>
              <a:rPr lang="ru-RU" sz="3200" b="0" dirty="0" smtClean="0">
                <a:solidFill>
                  <a:schemeClr val="tx1"/>
                </a:solidFill>
              </a:rPr>
              <a:t>*остаток неиспользованного в </a:t>
            </a:r>
            <a:r>
              <a:rPr lang="ru-RU" sz="3200" b="0" dirty="0" err="1" smtClean="0">
                <a:solidFill>
                  <a:schemeClr val="tx1"/>
                </a:solidFill>
              </a:rPr>
              <a:t>2020г</a:t>
            </a:r>
            <a:r>
              <a:rPr lang="ru-RU" sz="3200" b="0" dirty="0" smtClean="0">
                <a:solidFill>
                  <a:schemeClr val="tx1"/>
                </a:solidFill>
              </a:rPr>
              <a:t>. налогового вычета переносится на </a:t>
            </a:r>
            <a:r>
              <a:rPr lang="ru-RU" sz="3200" b="0" dirty="0" err="1" smtClean="0">
                <a:solidFill>
                  <a:schemeClr val="tx1"/>
                </a:solidFill>
              </a:rPr>
              <a:t>2021г</a:t>
            </a:r>
            <a:r>
              <a:rPr lang="ru-RU" sz="3200" b="0" dirty="0" smtClean="0">
                <a:solidFill>
                  <a:schemeClr val="tx1"/>
                </a:solidFill>
              </a:rPr>
              <a:t>., </a:t>
            </a:r>
          </a:p>
          <a:p>
            <a:pPr algn="ctr"/>
            <a:r>
              <a:rPr lang="ru-RU" sz="3200" b="0" i="1" dirty="0" smtClean="0">
                <a:solidFill>
                  <a:schemeClr val="tx1"/>
                </a:solidFill>
              </a:rPr>
              <a:t>для </a:t>
            </a:r>
            <a:r>
              <a:rPr lang="ru-RU" sz="3200" b="0" i="1" dirty="0" err="1">
                <a:solidFill>
                  <a:schemeClr val="tx1"/>
                </a:solidFill>
              </a:rPr>
              <a:t>самозанятых</a:t>
            </a:r>
            <a:r>
              <a:rPr lang="ru-RU" sz="3200" b="0" i="1" dirty="0">
                <a:solidFill>
                  <a:schemeClr val="tx1"/>
                </a:solidFill>
              </a:rPr>
              <a:t>, зарегистрированных </a:t>
            </a:r>
            <a:r>
              <a:rPr lang="ru-RU" sz="3200" i="1" dirty="0" smtClean="0">
                <a:solidFill>
                  <a:srgbClr val="FF0000"/>
                </a:solidFill>
              </a:rPr>
              <a:t>после 01.06.2020</a:t>
            </a:r>
            <a:r>
              <a:rPr lang="ru-RU" sz="3200" i="1" dirty="0" smtClean="0">
                <a:solidFill>
                  <a:schemeClr val="tx1"/>
                </a:solidFill>
              </a:rPr>
              <a:t>                        не превышающем в размере </a:t>
            </a:r>
            <a:r>
              <a:rPr lang="ru-RU" sz="3200" i="1" dirty="0" smtClean="0">
                <a:solidFill>
                  <a:srgbClr val="FF0000"/>
                </a:solidFill>
              </a:rPr>
              <a:t>10 000 руб</a:t>
            </a:r>
            <a:r>
              <a:rPr lang="ru-RU" sz="3200" i="1" dirty="0" smtClean="0">
                <a:solidFill>
                  <a:schemeClr val="tx1"/>
                </a:solidFill>
              </a:rPr>
              <a:t>.</a:t>
            </a:r>
            <a:r>
              <a:rPr lang="ru-RU" sz="3200" dirty="0" smtClean="0">
                <a:solidFill>
                  <a:schemeClr val="tx1"/>
                </a:solidFill>
              </a:rPr>
              <a:t>  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70947" y="260648"/>
            <a:ext cx="7337901" cy="43204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 err="1">
                <a:solidFill>
                  <a:srgbClr val="C00000"/>
                </a:solidFill>
              </a:rPr>
              <a:t>САМОЗАНЯТЫЕ</a:t>
            </a:r>
            <a:r>
              <a:rPr lang="ru-RU" sz="2400" dirty="0">
                <a:solidFill>
                  <a:srgbClr val="C00000"/>
                </a:solidFill>
              </a:rPr>
              <a:t> (</a:t>
            </a:r>
            <a:r>
              <a:rPr lang="ru-RU" sz="2400" dirty="0" err="1">
                <a:solidFill>
                  <a:srgbClr val="C00000"/>
                </a:solidFill>
              </a:rPr>
              <a:t>НПД</a:t>
            </a:r>
            <a:r>
              <a:rPr lang="ru-RU" sz="2400" dirty="0" smtClean="0">
                <a:solidFill>
                  <a:srgbClr val="C00000"/>
                </a:solidFill>
              </a:rPr>
              <a:t>)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5</a:t>
            </a:fld>
            <a:endParaRPr lang="ru-RU" dirty="0">
              <a:solidFill>
                <a:prstClr val="white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84" y="764704"/>
            <a:ext cx="7639050" cy="11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22073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8044451"/>
              </p:ext>
            </p:extLst>
          </p:nvPr>
        </p:nvGraphicFramePr>
        <p:xfrm>
          <a:off x="827584" y="1196752"/>
          <a:ext cx="7321548" cy="511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0258"/>
                <a:gridCol w="1220258"/>
                <a:gridCol w="1220258"/>
                <a:gridCol w="1220258"/>
                <a:gridCol w="1220258"/>
                <a:gridCol w="122025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месяц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Доход за месяц, руб.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Начисленный налог (4%), руб.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Вычет </a:t>
                      </a:r>
                    </a:p>
                    <a:p>
                      <a:pPr algn="ctr"/>
                      <a:r>
                        <a:rPr lang="ru-RU" dirty="0" smtClean="0"/>
                        <a:t>(</a:t>
                      </a:r>
                      <a:r>
                        <a:rPr lang="ru-RU" dirty="0" smtClean="0">
                          <a:solidFill>
                            <a:srgbClr val="FFFF00"/>
                          </a:solidFill>
                        </a:rPr>
                        <a:t>1% от суммы налогооблагаемого дохода</a:t>
                      </a:r>
                      <a:r>
                        <a:rPr lang="ru-RU" dirty="0" smtClean="0"/>
                        <a:t>), руб.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Сумма вычета нарастающим итогом, руб.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FF00"/>
                          </a:solidFill>
                        </a:rPr>
                        <a:t>Налог к уплате</a:t>
                      </a:r>
                      <a:r>
                        <a:rPr lang="ru-RU" dirty="0" smtClean="0"/>
                        <a:t>, руб. (гр. 3 - гр. 4)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21066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3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4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5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6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Июль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100 000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4 000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1 000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1 000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3 000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Август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100 000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4 000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1 000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2 000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3 000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Сентябрь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150</a:t>
                      </a:r>
                      <a:r>
                        <a:rPr lang="ru-RU" baseline="0" dirty="0" smtClean="0"/>
                        <a:t> 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6 000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1 500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3 500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4 500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Октябрь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450 000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16 000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4 500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8 000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11 500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Ноябрь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300</a:t>
                      </a:r>
                      <a:r>
                        <a:rPr lang="ru-RU" baseline="0" dirty="0" smtClean="0"/>
                        <a:t> 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12 000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2 000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10 000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10 000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декабрь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450 000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16 000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- </a:t>
                      </a:r>
                      <a:r>
                        <a:rPr lang="ru-RU" sz="12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(вычет закончился: лимит в 10 000 руб. исчерпан) </a:t>
                      </a:r>
                      <a:endParaRPr lang="ru-RU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16 000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7584" y="476672"/>
            <a:ext cx="7337901" cy="55166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 smtClean="0">
                <a:solidFill>
                  <a:srgbClr val="00B050"/>
                </a:solidFill>
              </a:rPr>
              <a:t>Пример расчета налогового вычета</a:t>
            </a:r>
            <a:br>
              <a:rPr lang="ru-RU" sz="2400" dirty="0" smtClean="0">
                <a:solidFill>
                  <a:srgbClr val="00B050"/>
                </a:solidFill>
              </a:rPr>
            </a:b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1800" i="1" dirty="0" smtClean="0">
                <a:solidFill>
                  <a:srgbClr val="FF0000"/>
                </a:solidFill>
              </a:rPr>
              <a:t>(рассчитывается налоговым органом в автоматизированном режиме)</a:t>
            </a:r>
            <a:endParaRPr lang="ru-RU" sz="1800" i="1" dirty="0">
              <a:solidFill>
                <a:srgbClr val="FF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6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8719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45589" y="880592"/>
            <a:ext cx="8020731" cy="5217422"/>
          </a:xfrm>
        </p:spPr>
        <p:txBody>
          <a:bodyPr>
            <a:normAutofit fontScale="47500" lnSpcReduction="20000"/>
          </a:bodyPr>
          <a:lstStyle/>
          <a:p>
            <a:pPr algn="ctr"/>
            <a:r>
              <a:rPr lang="ru-RU" sz="4300" u="sng" dirty="0" err="1">
                <a:solidFill>
                  <a:schemeClr val="tx1"/>
                </a:solidFill>
              </a:rPr>
              <a:t>НПД</a:t>
            </a:r>
            <a:r>
              <a:rPr lang="ru-RU" sz="4300" u="sng" dirty="0"/>
              <a:t> </a:t>
            </a:r>
            <a:r>
              <a:rPr lang="ru-RU" sz="4300" u="sng" dirty="0">
                <a:solidFill>
                  <a:srgbClr val="FF0000"/>
                </a:solidFill>
              </a:rPr>
              <a:t>не вправе </a:t>
            </a:r>
            <a:r>
              <a:rPr lang="ru-RU" sz="4300" u="sng" dirty="0">
                <a:solidFill>
                  <a:schemeClr val="tx1"/>
                </a:solidFill>
              </a:rPr>
              <a:t>применять лица</a:t>
            </a:r>
            <a:r>
              <a:rPr lang="ru-RU" sz="4300" u="sng" dirty="0" smtClean="0">
                <a:solidFill>
                  <a:schemeClr val="tx1"/>
                </a:solidFill>
              </a:rPr>
              <a:t>:</a:t>
            </a:r>
          </a:p>
          <a:p>
            <a:pPr algn="ctr"/>
            <a:endParaRPr lang="ru-RU" u="sng" dirty="0"/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- </a:t>
            </a:r>
            <a:r>
              <a:rPr lang="ru-RU" sz="3400" dirty="0" smtClean="0">
                <a:solidFill>
                  <a:schemeClr val="tx1"/>
                </a:solidFill>
              </a:rPr>
              <a:t>продающие </a:t>
            </a:r>
            <a:r>
              <a:rPr lang="ru-RU" sz="3400" dirty="0">
                <a:solidFill>
                  <a:schemeClr val="tx1"/>
                </a:solidFill>
              </a:rPr>
              <a:t>подакцизные товары и товары, подлежащие обязательной маркировке средствами идентификации</a:t>
            </a:r>
            <a:r>
              <a:rPr lang="ru-RU" sz="3400" dirty="0" smtClean="0">
                <a:solidFill>
                  <a:schemeClr val="tx1"/>
                </a:solidFill>
              </a:rPr>
              <a:t>;</a:t>
            </a:r>
          </a:p>
          <a:p>
            <a:endParaRPr lang="ru-RU" sz="3400" dirty="0" smtClean="0">
              <a:solidFill>
                <a:schemeClr val="tx1"/>
              </a:solidFill>
            </a:endParaRPr>
          </a:p>
          <a:p>
            <a:r>
              <a:rPr lang="ru-RU" sz="3400" dirty="0" smtClean="0">
                <a:solidFill>
                  <a:schemeClr val="tx1"/>
                </a:solidFill>
              </a:rPr>
              <a:t>- перепродающие </a:t>
            </a:r>
            <a:r>
              <a:rPr lang="ru-RU" sz="3400" dirty="0">
                <a:solidFill>
                  <a:schemeClr val="tx1"/>
                </a:solidFill>
              </a:rPr>
              <a:t>товары или имущественные права, за исключением их личного домашнего имущества</a:t>
            </a:r>
            <a:r>
              <a:rPr lang="ru-RU" sz="3400" dirty="0" smtClean="0">
                <a:solidFill>
                  <a:schemeClr val="tx1"/>
                </a:solidFill>
              </a:rPr>
              <a:t>;</a:t>
            </a:r>
          </a:p>
          <a:p>
            <a:endParaRPr lang="ru-RU" sz="3400" dirty="0">
              <a:solidFill>
                <a:schemeClr val="tx1"/>
              </a:solidFill>
            </a:endParaRPr>
          </a:p>
          <a:p>
            <a:r>
              <a:rPr lang="ru-RU" sz="3400" dirty="0" smtClean="0">
                <a:solidFill>
                  <a:schemeClr val="tx1"/>
                </a:solidFill>
              </a:rPr>
              <a:t>- занимающиеся </a:t>
            </a:r>
            <a:r>
              <a:rPr lang="ru-RU" sz="3400" dirty="0">
                <a:solidFill>
                  <a:schemeClr val="tx1"/>
                </a:solidFill>
              </a:rPr>
              <a:t>добычей или реализацией полезных ископаемых</a:t>
            </a:r>
            <a:r>
              <a:rPr lang="ru-RU" sz="3400" dirty="0" smtClean="0">
                <a:solidFill>
                  <a:schemeClr val="tx1"/>
                </a:solidFill>
              </a:rPr>
              <a:t>;</a:t>
            </a:r>
            <a:endParaRPr lang="ru-RU" sz="3400" dirty="0">
              <a:solidFill>
                <a:schemeClr val="tx1"/>
              </a:solidFill>
            </a:endParaRPr>
          </a:p>
          <a:p>
            <a:r>
              <a:rPr lang="ru-RU" sz="3400" dirty="0" smtClean="0">
                <a:solidFill>
                  <a:schemeClr val="tx1"/>
                </a:solidFill>
              </a:rPr>
              <a:t> </a:t>
            </a:r>
          </a:p>
          <a:p>
            <a:r>
              <a:rPr lang="ru-RU" sz="3400" dirty="0">
                <a:solidFill>
                  <a:schemeClr val="tx1"/>
                </a:solidFill>
              </a:rPr>
              <a:t>-</a:t>
            </a:r>
            <a:r>
              <a:rPr lang="ru-RU" sz="3400" dirty="0" smtClean="0">
                <a:solidFill>
                  <a:schemeClr val="tx1"/>
                </a:solidFill>
              </a:rPr>
              <a:t>имеющие </a:t>
            </a:r>
            <a:r>
              <a:rPr lang="ru-RU" sz="3400" dirty="0">
                <a:solidFill>
                  <a:schemeClr val="tx1"/>
                </a:solidFill>
              </a:rPr>
              <a:t>работников;</a:t>
            </a:r>
          </a:p>
          <a:p>
            <a:endParaRPr lang="ru-RU" sz="3400" dirty="0" smtClean="0">
              <a:solidFill>
                <a:schemeClr val="tx1"/>
              </a:solidFill>
            </a:endParaRPr>
          </a:p>
          <a:p>
            <a:r>
              <a:rPr lang="ru-RU" sz="3400" dirty="0" smtClean="0">
                <a:solidFill>
                  <a:schemeClr val="tx1"/>
                </a:solidFill>
              </a:rPr>
              <a:t>- являющиеся посредниками;</a:t>
            </a:r>
          </a:p>
          <a:p>
            <a:endParaRPr lang="ru-RU" sz="3400" dirty="0" smtClean="0">
              <a:solidFill>
                <a:schemeClr val="tx1"/>
              </a:solidFill>
            </a:endParaRPr>
          </a:p>
          <a:p>
            <a:r>
              <a:rPr lang="ru-RU" sz="3400" dirty="0" smtClean="0">
                <a:solidFill>
                  <a:schemeClr val="tx1"/>
                </a:solidFill>
              </a:rPr>
              <a:t>- </a:t>
            </a:r>
            <a:r>
              <a:rPr lang="ru-RU" sz="3400" dirty="0">
                <a:solidFill>
                  <a:schemeClr val="tx1"/>
                </a:solidFill>
              </a:rPr>
              <a:t>оказывающие услуги по доставке товаров с приемом (передачей) платежей за указанные товары в интересах других лиц, за исключением доставки с применением </a:t>
            </a:r>
            <a:r>
              <a:rPr lang="ru-RU" sz="3400" dirty="0" err="1">
                <a:solidFill>
                  <a:schemeClr val="tx1"/>
                </a:solidFill>
              </a:rPr>
              <a:t>ККТ</a:t>
            </a:r>
            <a:r>
              <a:rPr lang="ru-RU" sz="3400" dirty="0">
                <a:solidFill>
                  <a:schemeClr val="tx1"/>
                </a:solidFill>
              </a:rPr>
              <a:t>, которую зарегистрировал продавец товаров</a:t>
            </a:r>
          </a:p>
          <a:p>
            <a:endParaRPr lang="ru-RU" sz="3400" dirty="0" smtClean="0">
              <a:solidFill>
                <a:schemeClr val="tx1"/>
              </a:solidFill>
            </a:endParaRPr>
          </a:p>
          <a:p>
            <a:r>
              <a:rPr lang="ru-RU" sz="3400" dirty="0" smtClean="0">
                <a:solidFill>
                  <a:schemeClr val="tx1"/>
                </a:solidFill>
              </a:rPr>
              <a:t>- </a:t>
            </a:r>
            <a:r>
              <a:rPr lang="ru-RU" sz="3400" dirty="0">
                <a:solidFill>
                  <a:schemeClr val="tx1"/>
                </a:solidFill>
              </a:rPr>
              <a:t>применяющие иные </a:t>
            </a:r>
            <a:r>
              <a:rPr lang="ru-RU" sz="3400" dirty="0" err="1" smtClean="0">
                <a:solidFill>
                  <a:schemeClr val="tx1"/>
                </a:solidFill>
              </a:rPr>
              <a:t>СНР</a:t>
            </a:r>
            <a:r>
              <a:rPr lang="ru-RU" sz="3400" dirty="0" smtClean="0">
                <a:solidFill>
                  <a:schemeClr val="tx1"/>
                </a:solidFill>
              </a:rPr>
              <a:t> </a:t>
            </a:r>
            <a:r>
              <a:rPr lang="ru-RU" sz="3400" dirty="0">
                <a:solidFill>
                  <a:schemeClr val="tx1"/>
                </a:solidFill>
              </a:rPr>
              <a:t>или уплачивающие </a:t>
            </a:r>
            <a:r>
              <a:rPr lang="ru-RU" sz="3400" dirty="0" err="1">
                <a:solidFill>
                  <a:schemeClr val="tx1"/>
                </a:solidFill>
              </a:rPr>
              <a:t>НДФЛ</a:t>
            </a:r>
            <a:r>
              <a:rPr lang="ru-RU" sz="3400" dirty="0">
                <a:solidFill>
                  <a:schemeClr val="tx1"/>
                </a:solidFill>
              </a:rPr>
              <a:t>;</a:t>
            </a:r>
          </a:p>
          <a:p>
            <a:endParaRPr lang="ru-RU" sz="3400" dirty="0" smtClean="0">
              <a:solidFill>
                <a:schemeClr val="tx1"/>
              </a:solidFill>
            </a:endParaRPr>
          </a:p>
          <a:p>
            <a:r>
              <a:rPr lang="ru-RU" sz="3400" dirty="0" smtClean="0">
                <a:solidFill>
                  <a:schemeClr val="tx1"/>
                </a:solidFill>
              </a:rPr>
              <a:t>- </a:t>
            </a:r>
            <a:r>
              <a:rPr lang="ru-RU" sz="3400" dirty="0">
                <a:solidFill>
                  <a:schemeClr val="tx1"/>
                </a:solidFill>
              </a:rPr>
              <a:t>у которых доходы, </a:t>
            </a:r>
            <a:r>
              <a:rPr lang="ru-RU" sz="3400" dirty="0" smtClean="0">
                <a:solidFill>
                  <a:schemeClr val="tx1"/>
                </a:solidFill>
              </a:rPr>
              <a:t>превысили </a:t>
            </a:r>
            <a:r>
              <a:rPr lang="ru-RU" sz="3400" dirty="0">
                <a:solidFill>
                  <a:schemeClr val="tx1"/>
                </a:solidFill>
              </a:rPr>
              <a:t>в текущем календарном году </a:t>
            </a:r>
            <a:r>
              <a:rPr lang="ru-RU" sz="3400" dirty="0">
                <a:solidFill>
                  <a:srgbClr val="0000FF"/>
                </a:solidFill>
              </a:rPr>
              <a:t>2 </a:t>
            </a:r>
            <a:r>
              <a:rPr lang="ru-RU" sz="3400" dirty="0" smtClean="0">
                <a:solidFill>
                  <a:srgbClr val="0000FF"/>
                </a:solidFill>
              </a:rPr>
              <a:t>400 000 </a:t>
            </a:r>
            <a:r>
              <a:rPr lang="ru-RU" sz="3400" dirty="0">
                <a:solidFill>
                  <a:srgbClr val="0000FF"/>
                </a:solidFill>
              </a:rPr>
              <a:t>руб</a:t>
            </a:r>
            <a:r>
              <a:rPr lang="ru-RU" sz="3400" dirty="0" smtClean="0"/>
              <a:t>.</a:t>
            </a:r>
            <a:endParaRPr lang="ru-RU" sz="3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72399" y="206777"/>
            <a:ext cx="7337901" cy="623673"/>
          </a:xfrm>
        </p:spPr>
        <p:txBody>
          <a:bodyPr>
            <a:normAutofit/>
          </a:bodyPr>
          <a:lstStyle/>
          <a:p>
            <a:pPr algn="ctr"/>
            <a:r>
              <a:rPr lang="ru-RU" sz="2400" dirty="0" err="1">
                <a:solidFill>
                  <a:srgbClr val="C00000"/>
                </a:solidFill>
              </a:rPr>
              <a:t>САМОЗАНЯТЫЕ</a:t>
            </a:r>
            <a:r>
              <a:rPr lang="ru-RU" sz="2400" dirty="0">
                <a:solidFill>
                  <a:srgbClr val="C00000"/>
                </a:solidFill>
              </a:rPr>
              <a:t> (</a:t>
            </a:r>
            <a:r>
              <a:rPr lang="ru-RU" sz="2400" dirty="0" err="1">
                <a:solidFill>
                  <a:srgbClr val="C00000"/>
                </a:solidFill>
              </a:rPr>
              <a:t>НПД</a:t>
            </a:r>
            <a:r>
              <a:rPr lang="ru-RU" sz="2400" dirty="0">
                <a:solidFill>
                  <a:srgbClr val="C00000"/>
                </a:solidFill>
              </a:rPr>
              <a:t>)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7</a:t>
            </a:fld>
            <a:endParaRPr lang="ru-RU" dirty="0">
              <a:solidFill>
                <a:prstClr val="white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825" y="764704"/>
            <a:ext cx="7639050" cy="11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1059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8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293716" y="970322"/>
            <a:ext cx="8208912" cy="559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Объектом налогообложения </a:t>
            </a:r>
            <a:r>
              <a:rPr lang="ru-RU" sz="2000" dirty="0" err="1" smtClean="0">
                <a:solidFill>
                  <a:schemeClr val="tx1"/>
                </a:solidFill>
              </a:rPr>
              <a:t>самозанятого</a:t>
            </a:r>
            <a:r>
              <a:rPr lang="ru-RU" sz="2000" dirty="0" smtClean="0">
                <a:solidFill>
                  <a:schemeClr val="tx1"/>
                </a:solidFill>
              </a:rPr>
              <a:t> являются </a:t>
            </a:r>
            <a:r>
              <a:rPr lang="ru-RU" sz="2000" dirty="0" smtClean="0">
                <a:solidFill>
                  <a:srgbClr val="FF0000"/>
                </a:solidFill>
              </a:rPr>
              <a:t>ДОХОДЫ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>
                <a:solidFill>
                  <a:schemeClr val="tx1"/>
                </a:solidFill>
              </a:rPr>
              <a:t>от реализации товаров </a:t>
            </a:r>
            <a:r>
              <a:rPr lang="ru-RU" sz="2000" dirty="0" smtClean="0">
                <a:solidFill>
                  <a:schemeClr val="tx1"/>
                </a:solidFill>
              </a:rPr>
              <a:t>(</a:t>
            </a:r>
            <a:r>
              <a:rPr lang="ru-RU" sz="2000" dirty="0">
                <a:solidFill>
                  <a:schemeClr val="tx1"/>
                </a:solidFill>
              </a:rPr>
              <a:t>работ, услуг, имущественных прав).</a:t>
            </a:r>
          </a:p>
          <a:p>
            <a:r>
              <a:rPr lang="ru-RU" sz="1500" dirty="0">
                <a:solidFill>
                  <a:schemeClr val="tx1"/>
                </a:solidFill>
              </a:rPr>
              <a:t>    </a:t>
            </a:r>
            <a:r>
              <a:rPr lang="ru-RU" sz="1700" u="sng" dirty="0" smtClean="0">
                <a:solidFill>
                  <a:srgbClr val="FF0000"/>
                </a:solidFill>
              </a:rPr>
              <a:t>Не признаются </a:t>
            </a:r>
            <a:r>
              <a:rPr lang="ru-RU" sz="1500" u="sng" dirty="0" smtClean="0">
                <a:solidFill>
                  <a:srgbClr val="00B050"/>
                </a:solidFill>
              </a:rPr>
              <a:t>объектом налогообложения </a:t>
            </a:r>
            <a:r>
              <a:rPr lang="ru-RU" sz="1500" b="0" dirty="0" smtClean="0">
                <a:solidFill>
                  <a:schemeClr val="tx1"/>
                </a:solidFill>
              </a:rPr>
              <a:t>в </a:t>
            </a:r>
            <a:r>
              <a:rPr lang="ru-RU" sz="1500" b="0" dirty="0">
                <a:solidFill>
                  <a:schemeClr val="tx1"/>
                </a:solidFill>
              </a:rPr>
              <a:t>рамках </a:t>
            </a:r>
            <a:r>
              <a:rPr lang="ru-RU" sz="1500" b="0" dirty="0" err="1">
                <a:solidFill>
                  <a:schemeClr val="tx1"/>
                </a:solidFill>
              </a:rPr>
              <a:t>спецрежима</a:t>
            </a:r>
            <a:r>
              <a:rPr lang="ru-RU" sz="1500" b="0" dirty="0">
                <a:solidFill>
                  <a:schemeClr val="tx1"/>
                </a:solidFill>
              </a:rPr>
              <a:t> </a:t>
            </a:r>
            <a:r>
              <a:rPr lang="ru-RU" sz="1500" u="sng" dirty="0" smtClean="0">
                <a:solidFill>
                  <a:srgbClr val="00B050"/>
                </a:solidFill>
              </a:rPr>
              <a:t> </a:t>
            </a:r>
            <a:r>
              <a:rPr lang="ru-RU" sz="1700" u="sng" dirty="0" smtClean="0">
                <a:solidFill>
                  <a:srgbClr val="FF0000"/>
                </a:solidFill>
              </a:rPr>
              <a:t>следующие доходы</a:t>
            </a:r>
            <a:r>
              <a:rPr lang="ru-RU" sz="1500" b="0" dirty="0" smtClean="0">
                <a:solidFill>
                  <a:schemeClr val="tx1"/>
                </a:solidFill>
              </a:rPr>
              <a:t>:</a:t>
            </a:r>
            <a:endParaRPr lang="ru-RU" sz="1500" b="0" dirty="0">
              <a:solidFill>
                <a:schemeClr val="tx1"/>
              </a:solidFill>
            </a:endParaRPr>
          </a:p>
          <a:p>
            <a:pPr lvl="0"/>
            <a:r>
              <a:rPr lang="ru-RU" sz="1500" dirty="0" smtClean="0">
                <a:solidFill>
                  <a:srgbClr val="FF0000"/>
                </a:solidFill>
              </a:rPr>
              <a:t>1) </a:t>
            </a:r>
            <a:r>
              <a:rPr lang="ru-RU" sz="1500" b="0" dirty="0" smtClean="0">
                <a:solidFill>
                  <a:schemeClr val="tx1"/>
                </a:solidFill>
              </a:rPr>
              <a:t>полученные </a:t>
            </a:r>
            <a:r>
              <a:rPr lang="ru-RU" sz="1500" b="0" dirty="0">
                <a:solidFill>
                  <a:schemeClr val="tx1"/>
                </a:solidFill>
              </a:rPr>
              <a:t>в рамках трудовых отношений;</a:t>
            </a:r>
          </a:p>
          <a:p>
            <a:pPr lvl="0"/>
            <a:r>
              <a:rPr lang="ru-RU" sz="1500" dirty="0" smtClean="0">
                <a:solidFill>
                  <a:srgbClr val="FF0000"/>
                </a:solidFill>
              </a:rPr>
              <a:t>2) </a:t>
            </a:r>
            <a:r>
              <a:rPr lang="ru-RU" sz="1500" b="0" dirty="0" smtClean="0">
                <a:solidFill>
                  <a:schemeClr val="tx1"/>
                </a:solidFill>
              </a:rPr>
              <a:t>от </a:t>
            </a:r>
            <a:r>
              <a:rPr lang="ru-RU" sz="1500" b="0" dirty="0">
                <a:solidFill>
                  <a:schemeClr val="tx1"/>
                </a:solidFill>
              </a:rPr>
              <a:t>продажи недвижимости, транспорта;</a:t>
            </a:r>
          </a:p>
          <a:p>
            <a:pPr lvl="0"/>
            <a:r>
              <a:rPr lang="ru-RU" sz="1500" dirty="0" smtClean="0">
                <a:solidFill>
                  <a:srgbClr val="FF0000"/>
                </a:solidFill>
              </a:rPr>
              <a:t>3) </a:t>
            </a:r>
            <a:r>
              <a:rPr lang="ru-RU" sz="1500" b="0" dirty="0" smtClean="0">
                <a:solidFill>
                  <a:schemeClr val="tx1"/>
                </a:solidFill>
              </a:rPr>
              <a:t>от </a:t>
            </a:r>
            <a:r>
              <a:rPr lang="ru-RU" sz="1500" b="0" dirty="0">
                <a:solidFill>
                  <a:schemeClr val="tx1"/>
                </a:solidFill>
              </a:rPr>
              <a:t>передачи имущественных прав на недвижимость, например, от сдачи в аренду нежилого </a:t>
            </a:r>
            <a:r>
              <a:rPr lang="ru-RU" sz="1500" b="0" dirty="0" smtClean="0">
                <a:solidFill>
                  <a:schemeClr val="tx1"/>
                </a:solidFill>
              </a:rPr>
              <a:t>помещения (исключение </a:t>
            </a:r>
            <a:r>
              <a:rPr lang="ru-RU" sz="1500" b="0" dirty="0">
                <a:solidFill>
                  <a:schemeClr val="tx1"/>
                </a:solidFill>
              </a:rPr>
              <a:t>- доходы от аренды (найма) жилых </a:t>
            </a:r>
            <a:r>
              <a:rPr lang="ru-RU" sz="1500" b="0" dirty="0" smtClean="0">
                <a:solidFill>
                  <a:schemeClr val="tx1"/>
                </a:solidFill>
              </a:rPr>
              <a:t>помещений);</a:t>
            </a:r>
            <a:endParaRPr lang="ru-RU" sz="1500" b="0" dirty="0">
              <a:solidFill>
                <a:schemeClr val="tx1"/>
              </a:solidFill>
            </a:endParaRPr>
          </a:p>
          <a:p>
            <a:pPr lvl="0"/>
            <a:r>
              <a:rPr lang="ru-RU" sz="1500" dirty="0" smtClean="0">
                <a:solidFill>
                  <a:srgbClr val="FF0000"/>
                </a:solidFill>
              </a:rPr>
              <a:t>4) </a:t>
            </a:r>
            <a:r>
              <a:rPr lang="ru-RU" sz="1500" b="0" dirty="0" smtClean="0">
                <a:solidFill>
                  <a:schemeClr val="tx1"/>
                </a:solidFill>
              </a:rPr>
              <a:t>государственных </a:t>
            </a:r>
            <a:r>
              <a:rPr lang="ru-RU" sz="1500" b="0" dirty="0">
                <a:solidFill>
                  <a:schemeClr val="tx1"/>
                </a:solidFill>
              </a:rPr>
              <a:t>и муниципальных служащих (кроме доходов от сдачи в аренду (наем) жилых помещений);</a:t>
            </a:r>
          </a:p>
          <a:p>
            <a:pPr lvl="0"/>
            <a:r>
              <a:rPr lang="ru-RU" sz="1500" dirty="0" smtClean="0">
                <a:solidFill>
                  <a:srgbClr val="FF0000"/>
                </a:solidFill>
              </a:rPr>
              <a:t>5) </a:t>
            </a:r>
            <a:r>
              <a:rPr lang="ru-RU" sz="1500" b="0" dirty="0" smtClean="0">
                <a:solidFill>
                  <a:schemeClr val="tx1"/>
                </a:solidFill>
              </a:rPr>
              <a:t>от </a:t>
            </a:r>
            <a:r>
              <a:rPr lang="ru-RU" sz="1500" b="0" dirty="0">
                <a:solidFill>
                  <a:schemeClr val="tx1"/>
                </a:solidFill>
              </a:rPr>
              <a:t>продажи имущества, которое использовалось для личных нужд;</a:t>
            </a:r>
          </a:p>
          <a:p>
            <a:pPr lvl="0"/>
            <a:r>
              <a:rPr lang="ru-RU" sz="1500" dirty="0" smtClean="0">
                <a:solidFill>
                  <a:srgbClr val="FF0000"/>
                </a:solidFill>
              </a:rPr>
              <a:t>6) </a:t>
            </a:r>
            <a:r>
              <a:rPr lang="ru-RU" sz="1500" b="0" dirty="0" smtClean="0">
                <a:solidFill>
                  <a:schemeClr val="tx1"/>
                </a:solidFill>
              </a:rPr>
              <a:t>от </a:t>
            </a:r>
            <a:r>
              <a:rPr lang="ru-RU" sz="1500" b="0" dirty="0">
                <a:solidFill>
                  <a:schemeClr val="tx1"/>
                </a:solidFill>
              </a:rPr>
              <a:t>продажи долей в уставном (складочном) капитале организаций, паев в паевых фондах кооперативов и паевых инвестиционных фондах, ценных бумаг и производных финансовых инструментов;</a:t>
            </a:r>
          </a:p>
          <a:p>
            <a:pPr lvl="0"/>
            <a:r>
              <a:rPr lang="ru-RU" sz="1500" dirty="0" smtClean="0">
                <a:solidFill>
                  <a:srgbClr val="FF0000"/>
                </a:solidFill>
              </a:rPr>
              <a:t>7) </a:t>
            </a:r>
            <a:r>
              <a:rPr lang="ru-RU" sz="1500" b="0" dirty="0" smtClean="0">
                <a:solidFill>
                  <a:schemeClr val="tx1"/>
                </a:solidFill>
              </a:rPr>
              <a:t>от </a:t>
            </a:r>
            <a:r>
              <a:rPr lang="ru-RU" sz="1500" b="0" dirty="0">
                <a:solidFill>
                  <a:schemeClr val="tx1"/>
                </a:solidFill>
              </a:rPr>
              <a:t>ведения деятельности по договорам простого товарищества (договорам о совместной деятельности) или договорам доверительного управления имуществом;</a:t>
            </a:r>
          </a:p>
          <a:p>
            <a:pPr lvl="0"/>
            <a:r>
              <a:rPr lang="ru-RU" sz="1500" dirty="0" smtClean="0">
                <a:solidFill>
                  <a:srgbClr val="FF0000"/>
                </a:solidFill>
              </a:rPr>
              <a:t>8) </a:t>
            </a:r>
            <a:r>
              <a:rPr lang="ru-RU" sz="1500" b="0" dirty="0" smtClean="0">
                <a:solidFill>
                  <a:schemeClr val="tx1"/>
                </a:solidFill>
              </a:rPr>
              <a:t>по </a:t>
            </a:r>
            <a:r>
              <a:rPr lang="ru-RU" sz="1500" b="0" dirty="0">
                <a:solidFill>
                  <a:schemeClr val="tx1"/>
                </a:solidFill>
              </a:rPr>
              <a:t>гражданско-правовым договорам, если заказчик - текущий работодатель или бывший работодатель, который был им меньше двух лет назад;</a:t>
            </a:r>
          </a:p>
          <a:p>
            <a:pPr lvl="0"/>
            <a:r>
              <a:rPr lang="ru-RU" sz="1500" dirty="0" smtClean="0">
                <a:solidFill>
                  <a:srgbClr val="FF0000"/>
                </a:solidFill>
              </a:rPr>
              <a:t>9) </a:t>
            </a:r>
            <a:r>
              <a:rPr lang="ru-RU" sz="1500" b="0" dirty="0" smtClean="0">
                <a:solidFill>
                  <a:schemeClr val="tx1"/>
                </a:solidFill>
              </a:rPr>
              <a:t>от </a:t>
            </a:r>
            <a:r>
              <a:rPr lang="ru-RU" sz="1500" b="0" dirty="0">
                <a:solidFill>
                  <a:schemeClr val="tx1"/>
                </a:solidFill>
              </a:rPr>
              <a:t>уступки (переуступки) прав требований;</a:t>
            </a:r>
          </a:p>
          <a:p>
            <a:pPr lvl="0"/>
            <a:r>
              <a:rPr lang="ru-RU" sz="1500" dirty="0" smtClean="0">
                <a:solidFill>
                  <a:srgbClr val="FF0000"/>
                </a:solidFill>
              </a:rPr>
              <a:t>10) </a:t>
            </a:r>
            <a:r>
              <a:rPr lang="ru-RU" sz="1500" b="0" dirty="0" smtClean="0">
                <a:solidFill>
                  <a:schemeClr val="tx1"/>
                </a:solidFill>
              </a:rPr>
              <a:t>в </a:t>
            </a:r>
            <a:r>
              <a:rPr lang="ru-RU" sz="1500" b="0" dirty="0">
                <a:solidFill>
                  <a:schemeClr val="tx1"/>
                </a:solidFill>
              </a:rPr>
              <a:t>натуральной форме;</a:t>
            </a:r>
          </a:p>
          <a:p>
            <a:pPr lvl="0"/>
            <a:r>
              <a:rPr lang="ru-RU" sz="1500" dirty="0" smtClean="0">
                <a:solidFill>
                  <a:srgbClr val="FF0000"/>
                </a:solidFill>
              </a:rPr>
              <a:t>11) </a:t>
            </a:r>
            <a:r>
              <a:rPr lang="ru-RU" sz="1500" b="0" dirty="0" smtClean="0">
                <a:solidFill>
                  <a:schemeClr val="tx1"/>
                </a:solidFill>
              </a:rPr>
              <a:t>от </a:t>
            </a:r>
            <a:r>
              <a:rPr lang="ru-RU" sz="1500" b="0" dirty="0">
                <a:solidFill>
                  <a:schemeClr val="tx1"/>
                </a:solidFill>
              </a:rPr>
              <a:t>арбитражного управления, от деятельности медиатора, нотариуса, занимающегося частной практикой, адвокатской и оценочной </a:t>
            </a:r>
            <a:r>
              <a:rPr lang="ru-RU" sz="1500" b="0" dirty="0" smtClean="0">
                <a:solidFill>
                  <a:schemeClr val="tx1"/>
                </a:solidFill>
              </a:rPr>
              <a:t>деятельностью</a:t>
            </a:r>
            <a:r>
              <a:rPr lang="ru-RU" sz="1500" b="0" dirty="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897232" y="670389"/>
            <a:ext cx="7638950" cy="117966"/>
          </a:xfrm>
          <a:prstGeom prst="rect">
            <a:avLst/>
          </a:prstGeom>
        </p:spPr>
      </p:pic>
      <p:sp>
        <p:nvSpPr>
          <p:cNvPr id="8" name="Заголовок 4"/>
          <p:cNvSpPr txBox="1">
            <a:spLocks/>
          </p:cNvSpPr>
          <p:nvPr/>
        </p:nvSpPr>
        <p:spPr>
          <a:xfrm>
            <a:off x="762002" y="182703"/>
            <a:ext cx="7761967" cy="474620"/>
          </a:xfrm>
          <a:prstGeom prst="rect">
            <a:avLst/>
          </a:prstGeom>
          <a:noFill/>
        </p:spPr>
        <p:txBody>
          <a:bodyPr vert="horz" wrap="square" lIns="104269" tIns="52135" rIns="104269" bIns="52135" rtlCol="0" anchor="ctr">
            <a:spAutoFit/>
          </a:bodyPr>
          <a:lstStyle>
            <a:lvl1pPr marL="0" marR="0" indent="0" algn="l" defTabSz="89160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tabLst/>
              <a:defRPr sz="4618" b="1" i="0" kern="1200">
                <a:solidFill>
                  <a:srgbClr val="005AA9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САМОЗАНЯТЫЕ</a:t>
            </a:r>
            <a:r>
              <a:rPr lang="ru-RU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ru-RU" sz="24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НПД</a:t>
            </a:r>
            <a:r>
              <a:rPr lang="ru-RU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5162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9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79512" y="814529"/>
            <a:ext cx="8208912" cy="564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ru-RU" sz="1800" u="sng" dirty="0" smtClean="0">
                <a:solidFill>
                  <a:schemeClr val="tx1"/>
                </a:solidFill>
              </a:rPr>
              <a:t>Порядок передачи сведений при произведении расчетов:</a:t>
            </a:r>
          </a:p>
          <a:p>
            <a:pPr algn="just">
              <a:spcBef>
                <a:spcPts val="0"/>
              </a:spcBef>
            </a:pPr>
            <a:r>
              <a:rPr lang="ru-RU" sz="1600" b="0" dirty="0" smtClean="0">
                <a:solidFill>
                  <a:schemeClr val="tx1"/>
                </a:solidFill>
              </a:rPr>
              <a:t>           </a:t>
            </a:r>
            <a:r>
              <a:rPr lang="ru-RU" sz="1600" dirty="0" err="1" smtClean="0">
                <a:solidFill>
                  <a:schemeClr val="tx1"/>
                </a:solidFill>
              </a:rPr>
              <a:t>Самозанятый</a:t>
            </a:r>
            <a:r>
              <a:rPr lang="ru-RU" sz="1600" dirty="0" smtClean="0">
                <a:solidFill>
                  <a:schemeClr val="tx1"/>
                </a:solidFill>
              </a:rPr>
              <a:t> </a:t>
            </a:r>
            <a:r>
              <a:rPr lang="ru-RU" sz="2000" dirty="0">
                <a:solidFill>
                  <a:srgbClr val="00B050"/>
                </a:solidFill>
              </a:rPr>
              <a:t>вправе </a:t>
            </a:r>
            <a:r>
              <a:rPr lang="ru-RU" sz="1600" dirty="0">
                <a:solidFill>
                  <a:srgbClr val="FF0000"/>
                </a:solidFill>
              </a:rPr>
              <a:t>не применять </a:t>
            </a:r>
            <a:r>
              <a:rPr lang="ru-RU" sz="1600" dirty="0" err="1" smtClean="0">
                <a:solidFill>
                  <a:srgbClr val="FF0000"/>
                </a:solidFill>
              </a:rPr>
              <a:t>ККТ</a:t>
            </a:r>
            <a:r>
              <a:rPr lang="ru-RU" sz="1600" dirty="0" smtClean="0"/>
              <a:t> </a:t>
            </a:r>
            <a:r>
              <a:rPr lang="ru-RU" sz="1600" dirty="0" smtClean="0">
                <a:solidFill>
                  <a:schemeClr val="tx1"/>
                </a:solidFill>
              </a:rPr>
              <a:t>при </a:t>
            </a:r>
            <a:r>
              <a:rPr lang="ru-RU" sz="1600" dirty="0">
                <a:solidFill>
                  <a:schemeClr val="tx1"/>
                </a:solidFill>
              </a:rPr>
              <a:t>осуществлении </a:t>
            </a:r>
            <a:r>
              <a:rPr lang="ru-RU" sz="1600" dirty="0" smtClean="0">
                <a:solidFill>
                  <a:schemeClr val="tx1"/>
                </a:solidFill>
              </a:rPr>
              <a:t>расчетов.</a:t>
            </a:r>
            <a:endParaRPr lang="ru-RU" sz="1600" dirty="0" smtClean="0">
              <a:solidFill>
                <a:schemeClr val="tx1"/>
              </a:solidFill>
              <a:hlinkClick r:id="rId3"/>
            </a:endParaRPr>
          </a:p>
          <a:p>
            <a:pPr algn="just">
              <a:spcBef>
                <a:spcPts val="0"/>
              </a:spcBef>
            </a:pPr>
            <a:endParaRPr lang="ru-RU" sz="1600" dirty="0">
              <a:solidFill>
                <a:schemeClr val="tx1"/>
              </a:solidFill>
              <a:hlinkClick r:id="rId3"/>
            </a:endParaRPr>
          </a:p>
          <a:p>
            <a:pPr algn="just">
              <a:spcBef>
                <a:spcPts val="0"/>
              </a:spcBef>
            </a:pPr>
            <a:r>
              <a:rPr lang="ru-RU" sz="1600" dirty="0" smtClean="0">
                <a:solidFill>
                  <a:schemeClr val="tx1"/>
                </a:solidFill>
              </a:rPr>
              <a:t>          </a:t>
            </a:r>
            <a:r>
              <a:rPr lang="ru-RU" sz="1600" u="sng" dirty="0" smtClean="0">
                <a:solidFill>
                  <a:schemeClr val="tx1"/>
                </a:solidFill>
              </a:rPr>
              <a:t>При </a:t>
            </a:r>
            <a:r>
              <a:rPr lang="ru-RU" sz="1600" u="sng" dirty="0">
                <a:solidFill>
                  <a:schemeClr val="tx1"/>
                </a:solidFill>
              </a:rPr>
              <a:t>расчетах </a:t>
            </a:r>
            <a:r>
              <a:rPr lang="ru-RU" sz="1600" u="sng" dirty="0" err="1" smtClean="0">
                <a:solidFill>
                  <a:schemeClr val="tx1"/>
                </a:solidFill>
              </a:rPr>
              <a:t>самозанятый</a:t>
            </a:r>
            <a:r>
              <a:rPr lang="ru-RU" sz="1600" u="sng" dirty="0" smtClean="0">
                <a:solidFill>
                  <a:schemeClr val="tx1"/>
                </a:solidFill>
              </a:rPr>
              <a:t> обязан:</a:t>
            </a:r>
          </a:p>
          <a:p>
            <a:pPr algn="just">
              <a:spcBef>
                <a:spcPts val="0"/>
              </a:spcBef>
            </a:pPr>
            <a:r>
              <a:rPr lang="ru-RU" sz="1600" dirty="0" smtClean="0">
                <a:solidFill>
                  <a:schemeClr val="tx1"/>
                </a:solidFill>
              </a:rPr>
              <a:t>1) </a:t>
            </a:r>
            <a:r>
              <a:rPr lang="ru-RU" sz="1600" b="0" dirty="0" smtClean="0">
                <a:solidFill>
                  <a:schemeClr val="tx1"/>
                </a:solidFill>
              </a:rPr>
              <a:t>с </a:t>
            </a:r>
            <a:r>
              <a:rPr lang="ru-RU" sz="1600" b="0" dirty="0">
                <a:solidFill>
                  <a:schemeClr val="tx1"/>
                </a:solidFill>
              </a:rPr>
              <a:t>использованием мобильного приложения "Мой налог" или через уполномоченного оператора электронной площадки (кредитную организацию) </a:t>
            </a:r>
            <a:r>
              <a:rPr lang="ru-RU" sz="2000" dirty="0">
                <a:solidFill>
                  <a:schemeClr val="tx1"/>
                </a:solidFill>
              </a:rPr>
              <a:t>сформировать чек </a:t>
            </a:r>
            <a:r>
              <a:rPr lang="ru-RU" sz="1600" b="0" dirty="0">
                <a:solidFill>
                  <a:schemeClr val="tx1"/>
                </a:solidFill>
              </a:rPr>
              <a:t>и </a:t>
            </a:r>
            <a:r>
              <a:rPr lang="ru-RU" sz="2000" dirty="0">
                <a:solidFill>
                  <a:schemeClr val="tx1"/>
                </a:solidFill>
              </a:rPr>
              <a:t>обеспечить</a:t>
            </a:r>
            <a:r>
              <a:rPr lang="ru-RU" sz="1600" b="0" dirty="0">
                <a:solidFill>
                  <a:schemeClr val="tx1"/>
                </a:solidFill>
              </a:rPr>
              <a:t> его </a:t>
            </a:r>
            <a:r>
              <a:rPr lang="ru-RU" sz="2000" dirty="0">
                <a:solidFill>
                  <a:schemeClr val="tx1"/>
                </a:solidFill>
              </a:rPr>
              <a:t>передачу </a:t>
            </a:r>
            <a:r>
              <a:rPr lang="ru-RU" sz="2000" dirty="0" smtClean="0">
                <a:solidFill>
                  <a:schemeClr val="tx1"/>
                </a:solidFill>
              </a:rPr>
              <a:t>покупателю</a:t>
            </a:r>
            <a:r>
              <a:rPr lang="ru-RU" sz="1600" dirty="0" smtClean="0">
                <a:solidFill>
                  <a:schemeClr val="tx1"/>
                </a:solidFill>
              </a:rPr>
              <a:t>;</a:t>
            </a:r>
          </a:p>
          <a:p>
            <a:pPr algn="just">
              <a:spcBef>
                <a:spcPts val="0"/>
              </a:spcBef>
            </a:pPr>
            <a:r>
              <a:rPr lang="ru-RU" sz="1600" dirty="0" smtClean="0">
                <a:solidFill>
                  <a:schemeClr val="tx1"/>
                </a:solidFill>
              </a:rPr>
              <a:t>2) </a:t>
            </a:r>
            <a:r>
              <a:rPr lang="ru-RU" sz="2000" dirty="0" smtClean="0">
                <a:solidFill>
                  <a:schemeClr val="tx1"/>
                </a:solidFill>
              </a:rPr>
              <a:t>передать </a:t>
            </a:r>
            <a:r>
              <a:rPr lang="ru-RU" sz="2000" dirty="0">
                <a:solidFill>
                  <a:schemeClr val="tx1"/>
                </a:solidFill>
              </a:rPr>
              <a:t>чек </a:t>
            </a:r>
            <a:r>
              <a:rPr lang="ru-RU" sz="1600" b="0" dirty="0">
                <a:solidFill>
                  <a:schemeClr val="tx1"/>
                </a:solidFill>
              </a:rPr>
              <a:t>покупателю в </a:t>
            </a:r>
            <a:r>
              <a:rPr lang="ru-RU" sz="2000" dirty="0">
                <a:solidFill>
                  <a:schemeClr val="tx1"/>
                </a:solidFill>
              </a:rPr>
              <a:t>момент оплаты </a:t>
            </a:r>
            <a:r>
              <a:rPr lang="ru-RU" sz="1600" b="0" dirty="0">
                <a:solidFill>
                  <a:schemeClr val="tx1"/>
                </a:solidFill>
              </a:rPr>
              <a:t>электронными или наличными </a:t>
            </a:r>
            <a:r>
              <a:rPr lang="ru-RU" sz="1600" b="0" dirty="0" smtClean="0">
                <a:solidFill>
                  <a:schemeClr val="tx1"/>
                </a:solidFill>
              </a:rPr>
              <a:t>средствами. </a:t>
            </a:r>
          </a:p>
          <a:p>
            <a:pPr algn="just">
              <a:spcBef>
                <a:spcPts val="0"/>
              </a:spcBef>
            </a:pPr>
            <a:r>
              <a:rPr lang="ru-RU" sz="1600" b="0" i="1" dirty="0">
                <a:solidFill>
                  <a:schemeClr val="tx1"/>
                </a:solidFill>
              </a:rPr>
              <a:t>*</a:t>
            </a:r>
            <a:r>
              <a:rPr lang="ru-RU" sz="1600" b="0" i="1" dirty="0" smtClean="0">
                <a:solidFill>
                  <a:schemeClr val="tx1"/>
                </a:solidFill>
              </a:rPr>
              <a:t>(при </a:t>
            </a:r>
            <a:r>
              <a:rPr lang="ru-RU" sz="1600" i="1" dirty="0">
                <a:solidFill>
                  <a:schemeClr val="tx1"/>
                </a:solidFill>
              </a:rPr>
              <a:t>других формах </a:t>
            </a:r>
            <a:r>
              <a:rPr lang="ru-RU" sz="1600" b="0" i="1" dirty="0">
                <a:solidFill>
                  <a:schemeClr val="tx1"/>
                </a:solidFill>
              </a:rPr>
              <a:t>безналичных </a:t>
            </a:r>
            <a:r>
              <a:rPr lang="ru-RU" sz="1600" i="1" dirty="0">
                <a:solidFill>
                  <a:schemeClr val="tx1"/>
                </a:solidFill>
              </a:rPr>
              <a:t>расчетов</a:t>
            </a:r>
            <a:r>
              <a:rPr lang="ru-RU" sz="1600" b="0" i="1" dirty="0">
                <a:solidFill>
                  <a:schemeClr val="tx1"/>
                </a:solidFill>
              </a:rPr>
              <a:t> чеки формируют и передают</a:t>
            </a:r>
            <a:r>
              <a:rPr lang="ru-RU" sz="1600" b="0" i="1" dirty="0"/>
              <a:t> </a:t>
            </a:r>
            <a:r>
              <a:rPr lang="ru-RU" sz="1600" i="1" dirty="0">
                <a:solidFill>
                  <a:srgbClr val="FF0000"/>
                </a:solidFill>
              </a:rPr>
              <a:t>не позже 9-го числа</a:t>
            </a:r>
            <a:r>
              <a:rPr lang="ru-RU" sz="1600" i="1" dirty="0"/>
              <a:t> </a:t>
            </a:r>
            <a:r>
              <a:rPr lang="ru-RU" sz="1600" b="0" i="1" dirty="0">
                <a:solidFill>
                  <a:schemeClr val="tx1"/>
                </a:solidFill>
              </a:rPr>
              <a:t>месяца, </a:t>
            </a:r>
            <a:r>
              <a:rPr lang="ru-RU" sz="1600" b="0" i="1" dirty="0" smtClean="0">
                <a:solidFill>
                  <a:schemeClr val="tx1"/>
                </a:solidFill>
              </a:rPr>
              <a:t>следующего после </a:t>
            </a:r>
            <a:r>
              <a:rPr lang="ru-RU" sz="1600" b="0" i="1" dirty="0">
                <a:solidFill>
                  <a:schemeClr val="tx1"/>
                </a:solidFill>
              </a:rPr>
              <a:t>налогового периода, в котором были выполнены </a:t>
            </a:r>
            <a:r>
              <a:rPr lang="ru-RU" sz="1600" b="0" i="1" dirty="0" smtClean="0">
                <a:solidFill>
                  <a:schemeClr val="tx1"/>
                </a:solidFill>
              </a:rPr>
              <a:t>расчеты).</a:t>
            </a:r>
            <a:endParaRPr lang="ru-RU" sz="1600" b="0" i="1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</a:pPr>
            <a:endParaRPr lang="ru-RU" sz="1600" b="0" dirty="0" smtClean="0">
              <a:solidFill>
                <a:schemeClr val="tx1"/>
              </a:solidFill>
            </a:endParaRPr>
          </a:p>
          <a:p>
            <a:pPr algn="ctr"/>
            <a:r>
              <a:rPr lang="ru-RU" sz="1600" b="0" dirty="0" smtClean="0">
                <a:solidFill>
                  <a:schemeClr val="tx1"/>
                </a:solidFill>
              </a:rPr>
              <a:t>         </a:t>
            </a:r>
            <a:r>
              <a:rPr lang="ru-RU" sz="1600" dirty="0" smtClean="0">
                <a:solidFill>
                  <a:schemeClr val="tx1"/>
                </a:solidFill>
              </a:rPr>
              <a:t>Чек</a:t>
            </a:r>
            <a:r>
              <a:rPr lang="ru-RU" sz="1600" b="0" dirty="0" smtClean="0">
                <a:solidFill>
                  <a:schemeClr val="tx1"/>
                </a:solidFill>
              </a:rPr>
              <a:t> </a:t>
            </a:r>
            <a:r>
              <a:rPr lang="ru-RU" sz="1600" b="0" dirty="0">
                <a:solidFill>
                  <a:schemeClr val="tx1"/>
                </a:solidFill>
              </a:rPr>
              <a:t>может быть передан покупателю (заказчику) </a:t>
            </a:r>
            <a:r>
              <a:rPr lang="ru-RU" sz="1600" dirty="0">
                <a:solidFill>
                  <a:schemeClr val="tx1"/>
                </a:solidFill>
              </a:rPr>
              <a:t>в электронной форме </a:t>
            </a:r>
            <a:r>
              <a:rPr lang="ru-RU" sz="1600" b="0" dirty="0">
                <a:solidFill>
                  <a:schemeClr val="tx1"/>
                </a:solidFill>
              </a:rPr>
              <a:t>или на </a:t>
            </a:r>
            <a:r>
              <a:rPr lang="ru-RU" sz="1600" dirty="0">
                <a:solidFill>
                  <a:schemeClr val="tx1"/>
                </a:solidFill>
              </a:rPr>
              <a:t>бумажном носителе</a:t>
            </a:r>
            <a:r>
              <a:rPr lang="ru-RU" sz="1600" b="0" dirty="0">
                <a:solidFill>
                  <a:schemeClr val="tx1"/>
                </a:solidFill>
              </a:rPr>
              <a:t>. </a:t>
            </a:r>
            <a:endParaRPr lang="ru-RU" sz="1600" b="0" dirty="0" smtClean="0">
              <a:solidFill>
                <a:schemeClr val="tx1"/>
              </a:solidFill>
            </a:endParaRPr>
          </a:p>
          <a:p>
            <a:pPr algn="ctr"/>
            <a:r>
              <a:rPr lang="ru-RU" sz="1600" u="sng" dirty="0" smtClean="0">
                <a:solidFill>
                  <a:schemeClr val="tx1"/>
                </a:solidFill>
              </a:rPr>
              <a:t>В </a:t>
            </a:r>
            <a:r>
              <a:rPr lang="ru-RU" sz="1600" u="sng" dirty="0">
                <a:solidFill>
                  <a:schemeClr val="tx1"/>
                </a:solidFill>
              </a:rPr>
              <a:t>электронной форме чек может быть передан следующими способами:</a:t>
            </a:r>
          </a:p>
          <a:p>
            <a:r>
              <a:rPr lang="ru-RU" sz="1600" b="0" dirty="0">
                <a:solidFill>
                  <a:schemeClr val="tx1"/>
                </a:solidFill>
              </a:rPr>
              <a:t>1) путем направления чека покупателю (заказчику) на абонентский номер или адрес электронной почты, предоставленные покупателем (заказчиком);</a:t>
            </a:r>
          </a:p>
          <a:p>
            <a:r>
              <a:rPr lang="ru-RU" sz="1600" b="0" dirty="0">
                <a:solidFill>
                  <a:schemeClr val="tx1"/>
                </a:solidFill>
              </a:rPr>
              <a:t>2) путем обеспечения покупателю (заказчику) возможности в момент формирования чека в месте продажи считать компьютерным устройством </a:t>
            </a:r>
            <a:r>
              <a:rPr lang="ru-RU" sz="1600" b="0" dirty="0" smtClean="0">
                <a:solidFill>
                  <a:schemeClr val="tx1"/>
                </a:solidFill>
              </a:rPr>
              <a:t>(смартфоном </a:t>
            </a:r>
            <a:r>
              <a:rPr lang="ru-RU" sz="1600" b="0" dirty="0">
                <a:solidFill>
                  <a:schemeClr val="tx1"/>
                </a:solidFill>
              </a:rPr>
              <a:t>или </a:t>
            </a:r>
            <a:r>
              <a:rPr lang="ru-RU" sz="1600" b="0" dirty="0" smtClean="0">
                <a:solidFill>
                  <a:schemeClr val="tx1"/>
                </a:solidFill>
              </a:rPr>
              <a:t>планшетным компьютером) </a:t>
            </a:r>
            <a:r>
              <a:rPr lang="ru-RU" sz="1600" b="0" dirty="0" err="1">
                <a:solidFill>
                  <a:schemeClr val="tx1"/>
                </a:solidFill>
              </a:rPr>
              <a:t>QR</a:t>
            </a:r>
            <a:r>
              <a:rPr lang="ru-RU" sz="1600" b="0" dirty="0">
                <a:solidFill>
                  <a:schemeClr val="tx1"/>
                </a:solidFill>
              </a:rPr>
              <a:t>-код, содержащийся на чеке</a:t>
            </a:r>
            <a:r>
              <a:rPr lang="ru-RU" sz="1600" b="0" dirty="0" smtClean="0">
                <a:solidFill>
                  <a:schemeClr val="tx1"/>
                </a:solidFill>
              </a:rPr>
              <a:t>.</a:t>
            </a:r>
            <a:endParaRPr lang="ru-RU" sz="1600" b="0" dirty="0">
              <a:solidFill>
                <a:schemeClr val="tx1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885018" y="692696"/>
            <a:ext cx="7638950" cy="117966"/>
          </a:xfrm>
          <a:prstGeom prst="rect">
            <a:avLst/>
          </a:prstGeom>
        </p:spPr>
      </p:pic>
      <p:sp>
        <p:nvSpPr>
          <p:cNvPr id="8" name="Заголовок 4"/>
          <p:cNvSpPr txBox="1">
            <a:spLocks/>
          </p:cNvSpPr>
          <p:nvPr/>
        </p:nvSpPr>
        <p:spPr>
          <a:xfrm>
            <a:off x="823509" y="218101"/>
            <a:ext cx="7761967" cy="474620"/>
          </a:xfrm>
          <a:prstGeom prst="rect">
            <a:avLst/>
          </a:prstGeom>
          <a:noFill/>
        </p:spPr>
        <p:txBody>
          <a:bodyPr vert="horz" wrap="square" lIns="104269" tIns="52135" rIns="104269" bIns="52135" rtlCol="0" anchor="ctr">
            <a:spAutoFit/>
          </a:bodyPr>
          <a:lstStyle>
            <a:lvl1pPr marL="0" marR="0" indent="0" algn="l" defTabSz="89160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tabLst/>
              <a:defRPr sz="4618" b="1" i="0" kern="1200">
                <a:solidFill>
                  <a:srgbClr val="005AA9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САМОЗАНЯТЫЕ</a:t>
            </a:r>
            <a:r>
              <a:rPr lang="ru-RU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ru-RU" sz="24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НПД</a:t>
            </a:r>
            <a:r>
              <a:rPr lang="ru-RU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62204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9_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7504</TotalTime>
  <Words>1696</Words>
  <Application>Microsoft Office PowerPoint</Application>
  <PresentationFormat>Экран (4:3)</PresentationFormat>
  <Paragraphs>214</Paragraphs>
  <Slides>14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9_Present_FNS2012_A4</vt:lpstr>
      <vt:lpstr>Презентация PowerPoint</vt:lpstr>
      <vt:lpstr>Презентация PowerPoint</vt:lpstr>
      <vt:lpstr>Презентация PowerPoint</vt:lpstr>
      <vt:lpstr>САМОЗАНЯТЫЕ (НПД)</vt:lpstr>
      <vt:lpstr>САМОЗАНЯТЫЕ (НПД)</vt:lpstr>
      <vt:lpstr>Пример расчета налогового вычета  (рассчитывается налоговым органом в автоматизированном режиме)</vt:lpstr>
      <vt:lpstr>САМОЗАНЯТЫЕ (НПД)</vt:lpstr>
      <vt:lpstr>Презентация PowerPoint</vt:lpstr>
      <vt:lpstr>Презентация PowerPoint</vt:lpstr>
      <vt:lpstr> САМОЗАНЯТЫЕ (НПД)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Цели налогового консультирования</dc:title>
  <dc:creator>Коньков Андрей Юрьевич</dc:creator>
  <cp:lastModifiedBy>Шиляева Ирина Леонидовна</cp:lastModifiedBy>
  <cp:revision>415</cp:revision>
  <cp:lastPrinted>2020-06-02T11:04:05Z</cp:lastPrinted>
  <dcterms:created xsi:type="dcterms:W3CDTF">2015-03-27T13:19:33Z</dcterms:created>
  <dcterms:modified xsi:type="dcterms:W3CDTF">2020-06-03T04:40:40Z</dcterms:modified>
</cp:coreProperties>
</file>